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charts/chart29.xml" ContentType="application/vnd.openxmlformats-officedocument.drawingml.chart+xml"/>
  <Override PartName="/ppt/charts/chart3.xml" ContentType="application/vnd.openxmlformats-officedocument.drawingml.chart+xml"/>
  <Override PartName="/ppt/charts/chart30.xml" ContentType="application/vnd.openxmlformats-officedocument.drawingml.chart+xml"/>
  <Override PartName="/ppt/charts/chart31.xml" ContentType="application/vnd.openxmlformats-officedocument.drawingml.chart+xml"/>
  <Override PartName="/ppt/charts/chart32.xml" ContentType="application/vnd.openxmlformats-officedocument.drawingml.chart+xml"/>
  <Override PartName="/ppt/charts/chart33.xml" ContentType="application/vnd.openxmlformats-officedocument.drawingml.chart+xml"/>
  <Override PartName="/ppt/charts/chart34.xml" ContentType="application/vnd.openxmlformats-officedocument.drawingml.chart+xml"/>
  <Override PartName="/ppt/charts/chart35.xml" ContentType="application/vnd.openxmlformats-officedocument.drawingml.chart+xml"/>
  <Override PartName="/ppt/charts/chart36.xml" ContentType="application/vnd.openxmlformats-officedocument.drawingml.chart+xml"/>
  <Override PartName="/ppt/charts/chart37.xml" ContentType="application/vnd.openxmlformats-officedocument.drawingml.chart+xml"/>
  <Override PartName="/ppt/charts/chart38.xml" ContentType="application/vnd.openxmlformats-officedocument.drawingml.chart+xml"/>
  <Override PartName="/ppt/charts/chart39.xml" ContentType="application/vnd.openxmlformats-officedocument.drawingml.chart+xml"/>
  <Override PartName="/ppt/charts/chart4.xml" ContentType="application/vnd.openxmlformats-officedocument.drawingml.chart+xml"/>
  <Override PartName="/ppt/charts/chart40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Ex1.xml" ContentType="application/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16.xml" ContentType="application/vnd.ms-office.chartcolorstyle+xml"/>
  <Override PartName="/ppt/charts/colors17.xml" ContentType="application/vnd.ms-office.chartcolorstyle+xml"/>
  <Override PartName="/ppt/charts/colors18.xml" ContentType="application/vnd.ms-office.chartcolorstyle+xml"/>
  <Override PartName="/ppt/charts/colors19.xml" ContentType="application/vnd.ms-office.chartcolorstyle+xml"/>
  <Override PartName="/ppt/charts/colors2.xml" ContentType="application/vnd.ms-office.chartcolorstyle+xml"/>
  <Override PartName="/ppt/charts/colors20.xml" ContentType="application/vnd.ms-office.chartcolorstyle+xml"/>
  <Override PartName="/ppt/charts/colors21.xml" ContentType="application/vnd.ms-office.chartcolorstyle+xml"/>
  <Override PartName="/ppt/charts/colors22.xml" ContentType="application/vnd.ms-office.chartcolorstyle+xml"/>
  <Override PartName="/ppt/charts/colors23.xml" ContentType="application/vnd.ms-office.chartcolorstyle+xml"/>
  <Override PartName="/ppt/charts/colors24.xml" ContentType="application/vnd.ms-office.chartcolorstyle+xml"/>
  <Override PartName="/ppt/charts/colors25.xml" ContentType="application/vnd.ms-office.chartcolorstyle+xml"/>
  <Override PartName="/ppt/charts/colors26.xml" ContentType="application/vnd.ms-office.chartcolorstyle+xml"/>
  <Override PartName="/ppt/charts/colors27.xml" ContentType="application/vnd.ms-office.chartcolorstyle+xml"/>
  <Override PartName="/ppt/charts/colors28.xml" ContentType="application/vnd.ms-office.chartcolorstyle+xml"/>
  <Override PartName="/ppt/charts/colors29.xml" ContentType="application/vnd.ms-office.chartcolorstyle+xml"/>
  <Override PartName="/ppt/charts/colors3.xml" ContentType="application/vnd.ms-office.chartcolorstyle+xml"/>
  <Override PartName="/ppt/charts/colors30.xml" ContentType="application/vnd.ms-office.chartcolorstyle+xml"/>
  <Override PartName="/ppt/charts/colors31.xml" ContentType="application/vnd.ms-office.chartcolorstyle+xml"/>
  <Override PartName="/ppt/charts/colors32.xml" ContentType="application/vnd.ms-office.chartcolorstyle+xml"/>
  <Override PartName="/ppt/charts/colors33.xml" ContentType="application/vnd.ms-office.chartcolorstyle+xml"/>
  <Override PartName="/ppt/charts/colors34.xml" ContentType="application/vnd.ms-office.chartcolorstyle+xml"/>
  <Override PartName="/ppt/charts/colors35.xml" ContentType="application/vnd.ms-office.chartcolorstyle+xml"/>
  <Override PartName="/ppt/charts/colors36.xml" ContentType="application/vnd.ms-office.chartcolorstyle+xml"/>
  <Override PartName="/ppt/charts/colors37.xml" ContentType="application/vnd.ms-office.chartcolorstyle+xml"/>
  <Override PartName="/ppt/charts/colors38.xml" ContentType="application/vnd.ms-office.chartcolorstyle+xml"/>
  <Override PartName="/ppt/charts/colors39.xml" ContentType="application/vnd.ms-office.chartcolorstyle+xml"/>
  <Override PartName="/ppt/charts/colors4.xml" ContentType="application/vnd.ms-office.chartcolorstyle+xml"/>
  <Override PartName="/ppt/charts/colors40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16.xml" ContentType="application/vnd.ms-office.chartstyle+xml"/>
  <Override PartName="/ppt/charts/style17.xml" ContentType="application/vnd.ms-office.chartstyle+xml"/>
  <Override PartName="/ppt/charts/style18.xml" ContentType="application/vnd.ms-office.chartstyle+xml"/>
  <Override PartName="/ppt/charts/style19.xml" ContentType="application/vnd.ms-office.chartstyle+xml"/>
  <Override PartName="/ppt/charts/style2.xml" ContentType="application/vnd.ms-office.chartstyle+xml"/>
  <Override PartName="/ppt/charts/style20.xml" ContentType="application/vnd.ms-office.chartstyle+xml"/>
  <Override PartName="/ppt/charts/style21.xml" ContentType="application/vnd.ms-office.chartstyle+xml"/>
  <Override PartName="/ppt/charts/style22.xml" ContentType="application/vnd.ms-office.chartstyle+xml"/>
  <Override PartName="/ppt/charts/style23.xml" ContentType="application/vnd.ms-office.chartstyle+xml"/>
  <Override PartName="/ppt/charts/style24.xml" ContentType="application/vnd.ms-office.chartstyle+xml"/>
  <Override PartName="/ppt/charts/style25.xml" ContentType="application/vnd.ms-office.chartstyle+xml"/>
  <Override PartName="/ppt/charts/style26.xml" ContentType="application/vnd.ms-office.chartstyle+xml"/>
  <Override PartName="/ppt/charts/style27.xml" ContentType="application/vnd.ms-office.chartstyle+xml"/>
  <Override PartName="/ppt/charts/style28.xml" ContentType="application/vnd.ms-office.chartstyle+xml"/>
  <Override PartName="/ppt/charts/style29.xml" ContentType="application/vnd.ms-office.chartstyle+xml"/>
  <Override PartName="/ppt/charts/style3.xml" ContentType="application/vnd.ms-office.chartstyle+xml"/>
  <Override PartName="/ppt/charts/style30.xml" ContentType="application/vnd.ms-office.chartstyle+xml"/>
  <Override PartName="/ppt/charts/style31.xml" ContentType="application/vnd.ms-office.chartstyle+xml"/>
  <Override PartName="/ppt/charts/style32.xml" ContentType="application/vnd.ms-office.chartstyle+xml"/>
  <Override PartName="/ppt/charts/style33.xml" ContentType="application/vnd.ms-office.chartstyle+xml"/>
  <Override PartName="/ppt/charts/style34.xml" ContentType="application/vnd.ms-office.chartstyle+xml"/>
  <Override PartName="/ppt/charts/style35.xml" ContentType="application/vnd.ms-office.chartstyle+xml"/>
  <Override PartName="/ppt/charts/style36.xml" ContentType="application/vnd.ms-office.chartstyle+xml"/>
  <Override PartName="/ppt/charts/style37.xml" ContentType="application/vnd.ms-office.chartstyle+xml"/>
  <Override PartName="/ppt/charts/style38.xml" ContentType="application/vnd.ms-office.chartstyle+xml"/>
  <Override PartName="/ppt/charts/style39.xml" ContentType="application/vnd.ms-office.chartstyle+xml"/>
  <Override PartName="/ppt/charts/style4.xml" ContentType="application/vnd.ms-office.chartstyle+xml"/>
  <Override PartName="/ppt/charts/style40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embeddings/oleObject10" ContentType="application/vnd.openxmlformats-officedocument.spreadsheetml.sheet"/>
  <Override PartName="/ppt/embeddings/oleObject11" ContentType="application/vnd.openxmlformats-officedocument.spreadsheetml.sheet"/>
  <Override PartName="/ppt/embeddings/oleObject12" ContentType="application/vnd.openxmlformats-officedocument.spreadsheetml.sheet"/>
  <Override PartName="/ppt/embeddings/oleObject13" ContentType="application/vnd.openxmlformats-officedocument.spreadsheetml.sheet"/>
  <Override PartName="/ppt/embeddings/oleObject23" ContentType="application/vnd.openxmlformats-officedocument.spreadsheetml.sheet"/>
  <Override PartName="/ppt/embeddings/oleObject24" ContentType="application/vnd.openxmlformats-officedocument.spreadsheetml.sheet"/>
  <Override PartName="/ppt/embeddings/oleObject25" ContentType="application/vnd.openxmlformats-officedocument.spreadsheetml.sheet"/>
  <Override PartName="/ppt/embeddings/oleObject26" ContentType="application/vnd.openxmlformats-officedocument.spreadsheetml.sheet"/>
  <Override PartName="/ppt/embeddings/oleObject27" ContentType="application/vnd.openxmlformats-officedocument.spreadsheetml.sheet"/>
  <Override PartName="/ppt/embeddings/oleObject28" ContentType="application/vnd.openxmlformats-officedocument.spreadsheetml.sheet"/>
  <Override PartName="/ppt/embeddings/oleObject29" ContentType="application/vnd.openxmlformats-officedocument.spreadsheetml.sheet"/>
  <Override PartName="/ppt/embeddings/oleObject30" ContentType="application/vnd.openxmlformats-officedocument.spreadsheetml.sheet"/>
  <Override PartName="/ppt/embeddings/oleObject31" ContentType="application/vnd.openxmlformats-officedocument.spreadsheetml.sheet"/>
  <Override PartName="/ppt/embeddings/oleObject32" ContentType="application/vnd.openxmlformats-officedocument.spreadsheetml.sheet"/>
  <Override PartName="/ppt/embeddings/oleObject33" ContentType="application/vnd.openxmlformats-officedocument.spreadsheetml.sheet"/>
  <Override PartName="/ppt/embeddings/oleObject34" ContentType="application/vnd.openxmlformats-officedocument.spreadsheetml.sheet"/>
  <Override PartName="/ppt/embeddings/oleObject35" ContentType="application/vnd.openxmlformats-officedocument.spreadsheetml.sheet"/>
  <Override PartName="/ppt/embeddings/oleObject36" ContentType="application/vnd.openxmlformats-officedocument.spreadsheetml.sheet"/>
  <Override PartName="/ppt/embeddings/oleObject37" ContentType="application/vnd.openxmlformats-officedocument.spreadsheetml.sheet"/>
  <Override PartName="/ppt/embeddings/oleObject38" ContentType="application/vnd.openxmlformats-officedocument.spreadsheetml.sheet"/>
  <Override PartName="/ppt/embeddings/oleObject39" ContentType="application/vnd.openxmlformats-officedocument.spreadsheetml.sheet"/>
  <Override PartName="/ppt/embeddings/oleObject40" ContentType="application/vnd.openxmlformats-officedocument.spreadsheetml.sheet"/>
  <Override PartName="/ppt/embeddings/oleObject5" ContentType="application/vnd.openxmlformats-officedocument.spreadsheetml.sheet"/>
  <Override PartName="/ppt/embeddings/oleObject6" ContentType="application/vnd.openxmlformats-officedocument.spreadsheetml.sheet"/>
  <Override PartName="/ppt/embeddings/oleObject7" ContentType="application/vnd.openxmlformats-officedocument.spreadsheetml.sheet"/>
  <Override PartName="/ppt/embeddings/oleObject8" ContentType="application/vnd.openxmlformats-officedocument.spreadsheetml.sheet"/>
  <Override PartName="/ppt/embeddings/oleObject9" ContentType="application/vnd.openxmlformats-officedocument.spreadsheetml.sheet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55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8016" autoAdjust="0"/>
    <p:restoredTop sz="95771" autoAdjust="0"/>
  </p:normalViewPr>
  <p:slideViewPr>
    <p:cSldViewPr>
      <p:cViewPr varScale="1">
        <p:scale>
          <a:sx n="100" d="100"/>
          <a:sy n="100" d="100"/>
        </p:scale>
        <p:origin x="456" y="114"/>
      </p:cViewPr>
      <p:guideLst>
        <p:guide orient="horz" pos="161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5" d="100"/>
          <a:sy n="85" d="100"/>
        </p:scale>
        <p:origin x="-3786" y="-78"/>
      </p:cViewPr>
      <p:guideLst>
        <p:guide orient="horz" pos="2880"/>
        <p:guide pos="2158"/>
      </p:guideLst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presProps" Target="presProps.xml"  /><Relationship Id="rId49" Type="http://schemas.openxmlformats.org/officeDocument/2006/relationships/viewProps" Target="viewProps.xml"  /><Relationship Id="rId5" Type="http://schemas.openxmlformats.org/officeDocument/2006/relationships/slide" Target="slides/slide3.xml"  /><Relationship Id="rId50" Type="http://schemas.openxmlformats.org/officeDocument/2006/relationships/theme" Target="theme/theme1.xml"  /><Relationship Id="rId51" Type="http://schemas.openxmlformats.org/officeDocument/2006/relationships/tableStyles" Target="tableStyles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charts/_rels/chart1.xml.rels><?xml version="1.0" encoding="UTF-8" standalone="yes" ?><Relationships xmlns="http://schemas.openxmlformats.org/package/2006/relationships"><Relationship Id="rId1" Type="http://schemas.microsoft.com/office/2011/relationships/chartStyle" Target="style1.xml"  /><Relationship Id="rId2" Type="http://schemas.microsoft.com/office/2011/relationships/chartColorStyle" Target="colors1.xml"  /><Relationship Id="rId3" Type="http://schemas.openxmlformats.org/officeDocument/2006/relationships/package" Target="../embeddings/oleObject1.xlsx"  /></Relationships>
</file>

<file path=ppt/charts/_rels/chart10.xml.rels><?xml version="1.0" encoding="UTF-8" standalone="yes" ?><Relationships xmlns="http://schemas.openxmlformats.org/package/2006/relationships"><Relationship Id="rId1" Type="http://schemas.microsoft.com/office/2011/relationships/chartStyle" Target="style10.xml"  /><Relationship Id="rId2" Type="http://schemas.microsoft.com/office/2011/relationships/chartColorStyle" Target="colors10.xml"  /><Relationship Id="rId3" Type="http://schemas.openxmlformats.org/officeDocument/2006/relationships/package" Target="../embeddings/oleObject10"  /></Relationships>
</file>

<file path=ppt/charts/_rels/chart11.xml.rels><?xml version="1.0" encoding="UTF-8" standalone="yes" ?><Relationships xmlns="http://schemas.openxmlformats.org/package/2006/relationships"><Relationship Id="rId1" Type="http://schemas.microsoft.com/office/2011/relationships/chartStyle" Target="style11.xml"  /><Relationship Id="rId2" Type="http://schemas.microsoft.com/office/2011/relationships/chartColorStyle" Target="colors11.xml"  /><Relationship Id="rId3" Type="http://schemas.openxmlformats.org/officeDocument/2006/relationships/package" Target="../embeddings/oleObject11"  /></Relationships>
</file>

<file path=ppt/charts/_rels/chart12.xml.rels><?xml version="1.0" encoding="UTF-8" standalone="yes" ?><Relationships xmlns="http://schemas.openxmlformats.org/package/2006/relationships"><Relationship Id="rId1" Type="http://schemas.microsoft.com/office/2011/relationships/chartStyle" Target="style12.xml"  /><Relationship Id="rId2" Type="http://schemas.microsoft.com/office/2011/relationships/chartColorStyle" Target="colors12.xml"  /><Relationship Id="rId3" Type="http://schemas.openxmlformats.org/officeDocument/2006/relationships/package" Target="../embeddings/oleObject12"  /></Relationships>
</file>

<file path=ppt/charts/_rels/chart13.xml.rels><?xml version="1.0" encoding="UTF-8" standalone="yes" ?><Relationships xmlns="http://schemas.openxmlformats.org/package/2006/relationships"><Relationship Id="rId1" Type="http://schemas.microsoft.com/office/2011/relationships/chartStyle" Target="style13.xml"  /><Relationship Id="rId2" Type="http://schemas.microsoft.com/office/2011/relationships/chartColorStyle" Target="colors13.xml"  /><Relationship Id="rId3" Type="http://schemas.openxmlformats.org/officeDocument/2006/relationships/package" Target="../embeddings/oleObject13"  /></Relationships>
</file>

<file path=ppt/charts/_rels/chart14.xml.rels><?xml version="1.0" encoding="UTF-8" standalone="yes" ?><Relationships xmlns="http://schemas.openxmlformats.org/package/2006/relationships"><Relationship Id="rId1" Type="http://schemas.microsoft.com/office/2011/relationships/chartStyle" Target="style14.xml"  /><Relationship Id="rId2" Type="http://schemas.microsoft.com/office/2011/relationships/chartColorStyle" Target="colors14.xml"  /><Relationship Id="rId3" Type="http://schemas.openxmlformats.org/officeDocument/2006/relationships/package" Target="../embeddings/oleObject14.xlsx"  /></Relationships>
</file>

<file path=ppt/charts/_rels/chart15.xml.rels><?xml version="1.0" encoding="UTF-8" standalone="yes" ?><Relationships xmlns="http://schemas.openxmlformats.org/package/2006/relationships"><Relationship Id="rId1" Type="http://schemas.microsoft.com/office/2011/relationships/chartStyle" Target="style15.xml"  /><Relationship Id="rId2" Type="http://schemas.microsoft.com/office/2011/relationships/chartColorStyle" Target="colors15.xml"  /><Relationship Id="rId3" Type="http://schemas.openxmlformats.org/officeDocument/2006/relationships/package" Target="../embeddings/oleObject15.xlsx"  /></Relationships>
</file>

<file path=ppt/charts/_rels/chart16.xml.rels><?xml version="1.0" encoding="UTF-8" standalone="yes" ?><Relationships xmlns="http://schemas.openxmlformats.org/package/2006/relationships"><Relationship Id="rId1" Type="http://schemas.microsoft.com/office/2011/relationships/chartStyle" Target="style16.xml"  /><Relationship Id="rId2" Type="http://schemas.microsoft.com/office/2011/relationships/chartColorStyle" Target="colors16.xml"  /><Relationship Id="rId3" Type="http://schemas.openxmlformats.org/officeDocument/2006/relationships/package" Target="../embeddings/oleObject16.xlsx"  /></Relationships>
</file>

<file path=ppt/charts/_rels/chart17.xml.rels><?xml version="1.0" encoding="UTF-8" standalone="yes" ?><Relationships xmlns="http://schemas.openxmlformats.org/package/2006/relationships"><Relationship Id="rId1" Type="http://schemas.microsoft.com/office/2011/relationships/chartStyle" Target="style17.xml"  /><Relationship Id="rId2" Type="http://schemas.microsoft.com/office/2011/relationships/chartColorStyle" Target="colors17.xml"  /><Relationship Id="rId3" Type="http://schemas.openxmlformats.org/officeDocument/2006/relationships/package" Target="../embeddings/oleObject17.xlsx"  /></Relationships>
</file>

<file path=ppt/charts/_rels/chart18.xml.rels><?xml version="1.0" encoding="UTF-8" standalone="yes" ?><Relationships xmlns="http://schemas.openxmlformats.org/package/2006/relationships"><Relationship Id="rId1" Type="http://schemas.microsoft.com/office/2011/relationships/chartStyle" Target="style18.xml"  /><Relationship Id="rId2" Type="http://schemas.microsoft.com/office/2011/relationships/chartColorStyle" Target="colors18.xml"  /><Relationship Id="rId3" Type="http://schemas.openxmlformats.org/officeDocument/2006/relationships/package" Target="../embeddings/oleObject18.xlsx"  /></Relationships>
</file>

<file path=ppt/charts/_rels/chart19.xml.rels><?xml version="1.0" encoding="UTF-8" standalone="yes" ?><Relationships xmlns="http://schemas.openxmlformats.org/package/2006/relationships"><Relationship Id="rId1" Type="http://schemas.microsoft.com/office/2011/relationships/chartStyle" Target="style19.xml"  /><Relationship Id="rId2" Type="http://schemas.microsoft.com/office/2011/relationships/chartColorStyle" Target="colors19.xml"  /><Relationship Id="rId3" Type="http://schemas.openxmlformats.org/officeDocument/2006/relationships/package" Target="../embeddings/oleObject19.xlsx"  /></Relationships>
</file>

<file path=ppt/charts/_rels/chart2.xml.rels><?xml version="1.0" encoding="UTF-8" standalone="yes" ?><Relationships xmlns="http://schemas.openxmlformats.org/package/2006/relationships"><Relationship Id="rId1" Type="http://schemas.microsoft.com/office/2011/relationships/chartStyle" Target="style2.xml"  /><Relationship Id="rId2" Type="http://schemas.microsoft.com/office/2011/relationships/chartColorStyle" Target="colors2.xml"  /><Relationship Id="rId3" Type="http://schemas.openxmlformats.org/officeDocument/2006/relationships/package" Target="../embeddings/oleObject2.xlsx"  /></Relationships>
</file>

<file path=ppt/charts/_rels/chart20.xml.rels><?xml version="1.0" encoding="UTF-8" standalone="yes" ?><Relationships xmlns="http://schemas.openxmlformats.org/package/2006/relationships"><Relationship Id="rId1" Type="http://schemas.microsoft.com/office/2011/relationships/chartStyle" Target="style20.xml"  /><Relationship Id="rId2" Type="http://schemas.microsoft.com/office/2011/relationships/chartColorStyle" Target="colors20.xml"  /><Relationship Id="rId3" Type="http://schemas.openxmlformats.org/officeDocument/2006/relationships/package" Target="../embeddings/oleObject20.xlsx"  /></Relationships>
</file>

<file path=ppt/charts/_rels/chart21.xml.rels><?xml version="1.0" encoding="UTF-8" standalone="yes" ?><Relationships xmlns="http://schemas.openxmlformats.org/package/2006/relationships"><Relationship Id="rId1" Type="http://schemas.microsoft.com/office/2011/relationships/chartStyle" Target="style21.xml"  /><Relationship Id="rId2" Type="http://schemas.microsoft.com/office/2011/relationships/chartColorStyle" Target="colors21.xml"  /><Relationship Id="rId3" Type="http://schemas.openxmlformats.org/officeDocument/2006/relationships/package" Target="../embeddings/oleObject21.xlsx"  /></Relationships>
</file>

<file path=ppt/charts/_rels/chart22.xml.rels><?xml version="1.0" encoding="UTF-8" standalone="yes" ?><Relationships xmlns="http://schemas.openxmlformats.org/package/2006/relationships"><Relationship Id="rId1" Type="http://schemas.microsoft.com/office/2011/relationships/chartStyle" Target="style22.xml"  /><Relationship Id="rId2" Type="http://schemas.microsoft.com/office/2011/relationships/chartColorStyle" Target="colors22.xml"  /><Relationship Id="rId3" Type="http://schemas.openxmlformats.org/officeDocument/2006/relationships/package" Target="../embeddings/oleObject22.xlsx"  /></Relationships>
</file>

<file path=ppt/charts/_rels/chart23.xml.rels><?xml version="1.0" encoding="UTF-8" standalone="yes" ?><Relationships xmlns="http://schemas.openxmlformats.org/package/2006/relationships"><Relationship Id="rId1" Type="http://schemas.microsoft.com/office/2011/relationships/chartStyle" Target="style23.xml"  /><Relationship Id="rId2" Type="http://schemas.microsoft.com/office/2011/relationships/chartColorStyle" Target="colors23.xml"  /><Relationship Id="rId3" Type="http://schemas.openxmlformats.org/officeDocument/2006/relationships/package" Target="../embeddings/oleObject23"  /></Relationships>
</file>

<file path=ppt/charts/_rels/chart24.xml.rels><?xml version="1.0" encoding="UTF-8" standalone="yes" ?><Relationships xmlns="http://schemas.openxmlformats.org/package/2006/relationships"><Relationship Id="rId1" Type="http://schemas.microsoft.com/office/2011/relationships/chartStyle" Target="style24.xml"  /><Relationship Id="rId2" Type="http://schemas.microsoft.com/office/2011/relationships/chartColorStyle" Target="colors24.xml"  /><Relationship Id="rId3" Type="http://schemas.openxmlformats.org/officeDocument/2006/relationships/package" Target="../embeddings/oleObject24"  /></Relationships>
</file>

<file path=ppt/charts/_rels/chart25.xml.rels><?xml version="1.0" encoding="UTF-8" standalone="yes" ?><Relationships xmlns="http://schemas.openxmlformats.org/package/2006/relationships"><Relationship Id="rId1" Type="http://schemas.microsoft.com/office/2011/relationships/chartStyle" Target="style25.xml"  /><Relationship Id="rId2" Type="http://schemas.microsoft.com/office/2011/relationships/chartColorStyle" Target="colors25.xml"  /><Relationship Id="rId3" Type="http://schemas.openxmlformats.org/officeDocument/2006/relationships/package" Target="../embeddings/oleObject25"  /></Relationships>
</file>

<file path=ppt/charts/_rels/chart26.xml.rels><?xml version="1.0" encoding="UTF-8" standalone="yes" ?><Relationships xmlns="http://schemas.openxmlformats.org/package/2006/relationships"><Relationship Id="rId1" Type="http://schemas.microsoft.com/office/2011/relationships/chartStyle" Target="style26.xml"  /><Relationship Id="rId2" Type="http://schemas.microsoft.com/office/2011/relationships/chartColorStyle" Target="colors26.xml"  /><Relationship Id="rId3" Type="http://schemas.openxmlformats.org/officeDocument/2006/relationships/package" Target="../embeddings/oleObject26"  /></Relationships>
</file>

<file path=ppt/charts/_rels/chart27.xml.rels><?xml version="1.0" encoding="UTF-8" standalone="yes" ?><Relationships xmlns="http://schemas.openxmlformats.org/package/2006/relationships"><Relationship Id="rId1" Type="http://schemas.microsoft.com/office/2011/relationships/chartStyle" Target="style27.xml"  /><Relationship Id="rId2" Type="http://schemas.microsoft.com/office/2011/relationships/chartColorStyle" Target="colors27.xml"  /><Relationship Id="rId3" Type="http://schemas.openxmlformats.org/officeDocument/2006/relationships/package" Target="../embeddings/oleObject27"  /></Relationships>
</file>

<file path=ppt/charts/_rels/chart28.xml.rels><?xml version="1.0" encoding="UTF-8" standalone="yes" ?><Relationships xmlns="http://schemas.openxmlformats.org/package/2006/relationships"><Relationship Id="rId1" Type="http://schemas.microsoft.com/office/2011/relationships/chartStyle" Target="style28.xml"  /><Relationship Id="rId2" Type="http://schemas.microsoft.com/office/2011/relationships/chartColorStyle" Target="colors28.xml"  /><Relationship Id="rId3" Type="http://schemas.openxmlformats.org/officeDocument/2006/relationships/package" Target="../embeddings/oleObject28"  /></Relationships>
</file>

<file path=ppt/charts/_rels/chart29.xml.rels><?xml version="1.0" encoding="UTF-8" standalone="yes" ?><Relationships xmlns="http://schemas.openxmlformats.org/package/2006/relationships"><Relationship Id="rId1" Type="http://schemas.microsoft.com/office/2011/relationships/chartStyle" Target="style29.xml"  /><Relationship Id="rId2" Type="http://schemas.microsoft.com/office/2011/relationships/chartColorStyle" Target="colors29.xml"  /><Relationship Id="rId3" Type="http://schemas.openxmlformats.org/officeDocument/2006/relationships/package" Target="../embeddings/oleObject29"  /></Relationships>
</file>

<file path=ppt/charts/_rels/chart3.xml.rels><?xml version="1.0" encoding="UTF-8" standalone="yes" ?><Relationships xmlns="http://schemas.openxmlformats.org/package/2006/relationships"><Relationship Id="rId1" Type="http://schemas.microsoft.com/office/2011/relationships/chartStyle" Target="style3.xml"  /><Relationship Id="rId2" Type="http://schemas.microsoft.com/office/2011/relationships/chartColorStyle" Target="colors3.xml"  /><Relationship Id="rId3" Type="http://schemas.openxmlformats.org/officeDocument/2006/relationships/package" Target="../embeddings/oleObject3.xlsx"  /></Relationships>
</file>

<file path=ppt/charts/_rels/chart30.xml.rels><?xml version="1.0" encoding="UTF-8" standalone="yes" ?><Relationships xmlns="http://schemas.openxmlformats.org/package/2006/relationships"><Relationship Id="rId1" Type="http://schemas.microsoft.com/office/2011/relationships/chartStyle" Target="style30.xml"  /><Relationship Id="rId2" Type="http://schemas.microsoft.com/office/2011/relationships/chartColorStyle" Target="colors30.xml"  /><Relationship Id="rId3" Type="http://schemas.openxmlformats.org/officeDocument/2006/relationships/package" Target="../embeddings/oleObject30"  /></Relationships>
</file>

<file path=ppt/charts/_rels/chart31.xml.rels><?xml version="1.0" encoding="UTF-8" standalone="yes" ?><Relationships xmlns="http://schemas.openxmlformats.org/package/2006/relationships"><Relationship Id="rId1" Type="http://schemas.microsoft.com/office/2011/relationships/chartStyle" Target="style31.xml"  /><Relationship Id="rId2" Type="http://schemas.microsoft.com/office/2011/relationships/chartColorStyle" Target="colors31.xml"  /><Relationship Id="rId3" Type="http://schemas.openxmlformats.org/officeDocument/2006/relationships/package" Target="../embeddings/oleObject31"  /></Relationships>
</file>

<file path=ppt/charts/_rels/chart32.xml.rels><?xml version="1.0" encoding="UTF-8" standalone="yes" ?><Relationships xmlns="http://schemas.openxmlformats.org/package/2006/relationships"><Relationship Id="rId1" Type="http://schemas.microsoft.com/office/2011/relationships/chartStyle" Target="style32.xml"  /><Relationship Id="rId2" Type="http://schemas.microsoft.com/office/2011/relationships/chartColorStyle" Target="colors32.xml"  /><Relationship Id="rId3" Type="http://schemas.openxmlformats.org/officeDocument/2006/relationships/package" Target="../embeddings/oleObject32"  /></Relationships>
</file>

<file path=ppt/charts/_rels/chart33.xml.rels><?xml version="1.0" encoding="UTF-8" standalone="yes" ?><Relationships xmlns="http://schemas.openxmlformats.org/package/2006/relationships"><Relationship Id="rId1" Type="http://schemas.microsoft.com/office/2011/relationships/chartStyle" Target="style33.xml"  /><Relationship Id="rId2" Type="http://schemas.microsoft.com/office/2011/relationships/chartColorStyle" Target="colors33.xml"  /><Relationship Id="rId3" Type="http://schemas.openxmlformats.org/officeDocument/2006/relationships/package" Target="../embeddings/oleObject33"  /></Relationships>
</file>

<file path=ppt/charts/_rels/chart34.xml.rels><?xml version="1.0" encoding="UTF-8" standalone="yes" ?><Relationships xmlns="http://schemas.openxmlformats.org/package/2006/relationships"><Relationship Id="rId1" Type="http://schemas.microsoft.com/office/2011/relationships/chartStyle" Target="style34.xml"  /><Relationship Id="rId2" Type="http://schemas.microsoft.com/office/2011/relationships/chartColorStyle" Target="colors34.xml"  /><Relationship Id="rId3" Type="http://schemas.openxmlformats.org/officeDocument/2006/relationships/package" Target="../embeddings/oleObject34"  /></Relationships>
</file>

<file path=ppt/charts/_rels/chart35.xml.rels><?xml version="1.0" encoding="UTF-8" standalone="yes" ?><Relationships xmlns="http://schemas.openxmlformats.org/package/2006/relationships"><Relationship Id="rId1" Type="http://schemas.microsoft.com/office/2011/relationships/chartStyle" Target="style35.xml"  /><Relationship Id="rId2" Type="http://schemas.microsoft.com/office/2011/relationships/chartColorStyle" Target="colors35.xml"  /><Relationship Id="rId3" Type="http://schemas.openxmlformats.org/officeDocument/2006/relationships/package" Target="../embeddings/oleObject35"  /></Relationships>
</file>

<file path=ppt/charts/_rels/chart36.xml.rels><?xml version="1.0" encoding="UTF-8" standalone="yes" ?><Relationships xmlns="http://schemas.openxmlformats.org/package/2006/relationships"><Relationship Id="rId1" Type="http://schemas.microsoft.com/office/2011/relationships/chartStyle" Target="style36.xml"  /><Relationship Id="rId2" Type="http://schemas.microsoft.com/office/2011/relationships/chartColorStyle" Target="colors36.xml"  /><Relationship Id="rId3" Type="http://schemas.openxmlformats.org/officeDocument/2006/relationships/package" Target="../embeddings/oleObject36"  /></Relationships>
</file>

<file path=ppt/charts/_rels/chart37.xml.rels><?xml version="1.0" encoding="UTF-8" standalone="yes" ?><Relationships xmlns="http://schemas.openxmlformats.org/package/2006/relationships"><Relationship Id="rId1" Type="http://schemas.microsoft.com/office/2011/relationships/chartStyle" Target="style37.xml"  /><Relationship Id="rId2" Type="http://schemas.microsoft.com/office/2011/relationships/chartColorStyle" Target="colors37.xml"  /><Relationship Id="rId3" Type="http://schemas.openxmlformats.org/officeDocument/2006/relationships/package" Target="../embeddings/oleObject37"  /></Relationships>
</file>

<file path=ppt/charts/_rels/chart38.xml.rels><?xml version="1.0" encoding="UTF-8" standalone="yes" ?><Relationships xmlns="http://schemas.openxmlformats.org/package/2006/relationships"><Relationship Id="rId1" Type="http://schemas.microsoft.com/office/2011/relationships/chartStyle" Target="style38.xml"  /><Relationship Id="rId2" Type="http://schemas.microsoft.com/office/2011/relationships/chartColorStyle" Target="colors38.xml"  /><Relationship Id="rId3" Type="http://schemas.openxmlformats.org/officeDocument/2006/relationships/package" Target="../embeddings/oleObject38"  /></Relationships>
</file>

<file path=ppt/charts/_rels/chart39.xml.rels><?xml version="1.0" encoding="UTF-8" standalone="yes" ?><Relationships xmlns="http://schemas.openxmlformats.org/package/2006/relationships"><Relationship Id="rId1" Type="http://schemas.microsoft.com/office/2011/relationships/chartStyle" Target="style39.xml"  /><Relationship Id="rId2" Type="http://schemas.microsoft.com/office/2011/relationships/chartColorStyle" Target="colors39.xml"  /><Relationship Id="rId3" Type="http://schemas.openxmlformats.org/officeDocument/2006/relationships/package" Target="../embeddings/oleObject39"  /></Relationships>
</file>

<file path=ppt/charts/_rels/chart4.xml.rels><?xml version="1.0" encoding="UTF-8" standalone="yes" ?><Relationships xmlns="http://schemas.openxmlformats.org/package/2006/relationships"><Relationship Id="rId1" Type="http://schemas.microsoft.com/office/2011/relationships/chartStyle" Target="style4.xml"  /><Relationship Id="rId2" Type="http://schemas.microsoft.com/office/2011/relationships/chartColorStyle" Target="colors4.xml"  /><Relationship Id="rId3" Type="http://schemas.openxmlformats.org/officeDocument/2006/relationships/package" Target="../embeddings/oleObject4.xlsx"  /></Relationships>
</file>

<file path=ppt/charts/_rels/chart40.xml.rels><?xml version="1.0" encoding="UTF-8" standalone="yes" ?><Relationships xmlns="http://schemas.openxmlformats.org/package/2006/relationships"><Relationship Id="rId1" Type="http://schemas.microsoft.com/office/2011/relationships/chartStyle" Target="style40.xml"  /><Relationship Id="rId2" Type="http://schemas.microsoft.com/office/2011/relationships/chartColorStyle" Target="colors40.xml"  /><Relationship Id="rId3" Type="http://schemas.openxmlformats.org/officeDocument/2006/relationships/package" Target="../embeddings/oleObject40"  /></Relationships>
</file>

<file path=ppt/charts/_rels/chart5.xml.rels><?xml version="1.0" encoding="UTF-8" standalone="yes" ?><Relationships xmlns="http://schemas.openxmlformats.org/package/2006/relationships"><Relationship Id="rId1" Type="http://schemas.microsoft.com/office/2011/relationships/chartStyle" Target="style5.xml"  /><Relationship Id="rId2" Type="http://schemas.microsoft.com/office/2011/relationships/chartColorStyle" Target="colors5.xml"  /><Relationship Id="rId3" Type="http://schemas.openxmlformats.org/officeDocument/2006/relationships/package" Target="../embeddings/oleObject5"  /></Relationships>
</file>

<file path=ppt/charts/_rels/chart6.xml.rels><?xml version="1.0" encoding="UTF-8" standalone="yes" ?><Relationships xmlns="http://schemas.openxmlformats.org/package/2006/relationships"><Relationship Id="rId1" Type="http://schemas.microsoft.com/office/2011/relationships/chartStyle" Target="style6.xml"  /><Relationship Id="rId2" Type="http://schemas.microsoft.com/office/2011/relationships/chartColorStyle" Target="colors6.xml"  /><Relationship Id="rId3" Type="http://schemas.openxmlformats.org/officeDocument/2006/relationships/package" Target="../embeddings/oleObject6"  /></Relationships>
</file>

<file path=ppt/charts/_rels/chart7.xml.rels><?xml version="1.0" encoding="UTF-8" standalone="yes" ?><Relationships xmlns="http://schemas.openxmlformats.org/package/2006/relationships"><Relationship Id="rId1" Type="http://schemas.microsoft.com/office/2011/relationships/chartStyle" Target="style7.xml"  /><Relationship Id="rId2" Type="http://schemas.microsoft.com/office/2011/relationships/chartColorStyle" Target="colors7.xml"  /><Relationship Id="rId3" Type="http://schemas.openxmlformats.org/officeDocument/2006/relationships/package" Target="../embeddings/oleObject7"  /></Relationships>
</file>

<file path=ppt/charts/_rels/chart8.xml.rels><?xml version="1.0" encoding="UTF-8" standalone="yes" ?><Relationships xmlns="http://schemas.openxmlformats.org/package/2006/relationships"><Relationship Id="rId1" Type="http://schemas.microsoft.com/office/2011/relationships/chartStyle" Target="style8.xml"  /><Relationship Id="rId2" Type="http://schemas.microsoft.com/office/2011/relationships/chartColorStyle" Target="colors8.xml"  /><Relationship Id="rId3" Type="http://schemas.openxmlformats.org/officeDocument/2006/relationships/package" Target="../embeddings/oleObject8"  /></Relationships>
</file>

<file path=ppt/charts/_rels/chart9.xml.rels><?xml version="1.0" encoding="UTF-8" standalone="yes" ?><Relationships xmlns="http://schemas.openxmlformats.org/package/2006/relationships"><Relationship Id="rId1" Type="http://schemas.microsoft.com/office/2011/relationships/chartStyle" Target="style9.xml"  /><Relationship Id="rId2" Type="http://schemas.microsoft.com/office/2011/relationships/chartColorStyle" Target="colors9.xml"  /><Relationship Id="rId3" Type="http://schemas.openxmlformats.org/officeDocument/2006/relationships/package" Target="../embeddings/oleObject9" 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성별비율</c:v>
                </c:pt>
              </c:strCache>
            </c:strRef>
          </c:tx>
          <c:dPt>
            <c:idx val="0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6C0-4F51-B3C6-C7437A6EF898}"/>
              </c:ext>
            </c:extLst>
          </c:dPt>
          <c:dPt>
            <c:idx val="1"/>
            <c:bubble3D val="0"/>
            <c:spPr>
              <a:solidFill>
                <a:srgbClr val="CCFF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6C0-4F51-B3C6-C7437A6EF898}"/>
              </c:ext>
            </c:extLst>
          </c:dPt>
          <c:dPt>
            <c:idx val="2"/>
            <c:bubble3D val="0"/>
            <c:spPr>
              <a:solidFill>
                <a:srgbClr val="CCF4F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16C0-4F51-B3C6-C7437A6EF898}"/>
              </c:ext>
            </c:extLst>
          </c:dPt>
          <c:dLbls>
            <c:dLbl>
              <c:idx val="0"/>
              <c:layout>
                <c:manualLayout>
                  <c:x val="-0.36682677556091775"/>
                  <c:y val="0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6C0-4F51-B3C6-C7437A6EF898}"/>
                </c:ext>
              </c:extLst>
            </c:dLbl>
            <c:dLbl>
              <c:idx val="1"/>
              <c:layout>
                <c:manualLayout>
                  <c:x val="5.4121983279479674E-2"/>
                  <c:y val="-3.3079894456903701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6C0-4F51-B3C6-C7437A6EF898}"/>
                </c:ext>
              </c:extLst>
            </c:dLbl>
            <c:dLbl>
              <c:idx val="2"/>
              <c:layout>
                <c:manualLayout>
                  <c:x val="-0.10824396655895935"/>
                  <c:y val="2.4809920842677753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6C0-4F51-B3C6-C7437A6EF898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Sheet1!$A$2:$A$4</c:f>
              <c:strCache>
                <c:ptCount val="3"/>
                <c:pt idx="0">
                  <c:v>NA</c:v>
                </c:pt>
                <c:pt idx="1">
                  <c:v>여성</c:v>
                </c:pt>
                <c:pt idx="2">
                  <c:v>남성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115761</c:v>
                </c:pt>
                <c:pt idx="1">
                  <c:v>3725381</c:v>
                </c:pt>
                <c:pt idx="2">
                  <c:v>6138915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C0-4F51-B3C6-C7437A6EF8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성별비율</c:v>
                </c:pt>
              </c:strCache>
            </c:strRef>
          </c:tx>
          <c:dPt>
            <c:idx val="0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807-4B3E-909C-0ABA2C09952E}"/>
              </c:ext>
            </c:extLst>
          </c:dPt>
          <c:dPt>
            <c:idx val="1"/>
            <c:bubble3D val="0"/>
            <c:spPr>
              <a:solidFill>
                <a:srgbClr val="CCFF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807-4B3E-909C-0ABA2C09952E}"/>
              </c:ext>
            </c:extLst>
          </c:dPt>
          <c:dPt>
            <c:idx val="2"/>
            <c:bubble3D val="0"/>
            <c:spPr>
              <a:solidFill>
                <a:srgbClr val="CCF4F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807-4B3E-909C-0ABA2C09952E}"/>
              </c:ext>
            </c:extLst>
          </c:dPt>
          <c:dLbls>
            <c:dLbl>
              <c:idx val="0"/>
              <c:layout>
                <c:manualLayout>
                  <c:x val="-9.0180575998837734E-2"/>
                  <c:y val="2.2083713309736155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807-4B3E-909C-0ABA2C09952E}"/>
                </c:ext>
              </c:extLst>
            </c:dLbl>
            <c:dLbl>
              <c:idx val="1"/>
              <c:layout>
                <c:manualLayout>
                  <c:x val="-0.10945492310145258"/>
                  <c:y val="2.303275267786762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91341179860048"/>
                      <c:h val="0.1840309442478013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D807-4B3E-909C-0ABA2C09952E}"/>
                </c:ext>
              </c:extLst>
            </c:dLbl>
            <c:dLbl>
              <c:idx val="2"/>
              <c:layout>
                <c:manualLayout>
                  <c:x val="0.16598518972699677"/>
                  <c:y val="-1.6940535847896621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639560259613779"/>
                      <c:h val="0.4763001396791938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D807-4B3E-909C-0ABA2C09952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단체</c:v>
                </c:pt>
                <c:pt idx="1">
                  <c:v>일일</c:v>
                </c:pt>
                <c:pt idx="2">
                  <c:v>정기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16042</c:v>
                </c:pt>
                <c:pt idx="1">
                  <c:v>518345</c:v>
                </c:pt>
                <c:pt idx="2">
                  <c:v>1282029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807-4B3E-909C-0ABA2C09952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성별비율</c:v>
                </c:pt>
              </c:strCache>
            </c:strRef>
          </c:tx>
          <c:dPt>
            <c:idx val="0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F9D-4B17-B9D8-A5851DE55035}"/>
              </c:ext>
            </c:extLst>
          </c:dPt>
          <c:dPt>
            <c:idx val="1"/>
            <c:bubble3D val="0"/>
            <c:spPr>
              <a:solidFill>
                <a:srgbClr val="CCFF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F9D-4B17-B9D8-A5851DE55035}"/>
              </c:ext>
            </c:extLst>
          </c:dPt>
          <c:dPt>
            <c:idx val="2"/>
            <c:bubble3D val="0"/>
            <c:spPr>
              <a:solidFill>
                <a:srgbClr val="CCF4F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F9D-4B17-B9D8-A5851DE55035}"/>
              </c:ext>
            </c:extLst>
          </c:dPt>
          <c:dLbls>
            <c:dLbl>
              <c:idx val="0"/>
              <c:layout>
                <c:manualLayout>
                  <c:x val="-9.0180575998837734E-2"/>
                  <c:y val="2.2083713309736155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F9D-4B17-B9D8-A5851DE55035}"/>
                </c:ext>
              </c:extLst>
            </c:dLbl>
            <c:dLbl>
              <c:idx val="1"/>
              <c:layout>
                <c:manualLayout>
                  <c:x val="-0.10945492310145258"/>
                  <c:y val="2.303275267786762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91341179860048"/>
                      <c:h val="0.1840309442478013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EF9D-4B17-B9D8-A5851DE55035}"/>
                </c:ext>
              </c:extLst>
            </c:dLbl>
            <c:dLbl>
              <c:idx val="2"/>
              <c:layout>
                <c:manualLayout>
                  <c:x val="-7.8182087929609036E-3"/>
                  <c:y val="-5.2088769759032282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7886528856885535"/>
                      <c:h val="0.2091387688300896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EF9D-4B17-B9D8-A5851DE5503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단체</c:v>
                </c:pt>
                <c:pt idx="1">
                  <c:v>일일</c:v>
                </c:pt>
                <c:pt idx="2">
                  <c:v>정기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1164</c:v>
                </c:pt>
                <c:pt idx="1">
                  <c:v>53740</c:v>
                </c:pt>
                <c:pt idx="2">
                  <c:v>264614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F9D-4B17-B9D8-A5851DE5503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성별비율</c:v>
                </c:pt>
              </c:strCache>
            </c:strRef>
          </c:tx>
          <c:dPt>
            <c:idx val="0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D43-4BE2-98D0-86A12C481E63}"/>
              </c:ext>
            </c:extLst>
          </c:dPt>
          <c:dPt>
            <c:idx val="1"/>
            <c:bubble3D val="0"/>
            <c:spPr>
              <a:solidFill>
                <a:srgbClr val="CCFF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D43-4BE2-98D0-86A12C481E63}"/>
              </c:ext>
            </c:extLst>
          </c:dPt>
          <c:dPt>
            <c:idx val="2"/>
            <c:bubble3D val="0"/>
            <c:spPr>
              <a:solidFill>
                <a:srgbClr val="CCF4F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D43-4BE2-98D0-86A12C481E63}"/>
              </c:ext>
            </c:extLst>
          </c:dPt>
          <c:dLbls>
            <c:dLbl>
              <c:idx val="0"/>
              <c:layout>
                <c:manualLayout>
                  <c:x val="-9.0180575998837734E-2"/>
                  <c:y val="2.2083713309736155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D43-4BE2-98D0-86A12C481E63}"/>
                </c:ext>
              </c:extLst>
            </c:dLbl>
            <c:dLbl>
              <c:idx val="1"/>
              <c:layout>
                <c:manualLayout>
                  <c:x val="-0.10945492310145258"/>
                  <c:y val="2.303275267786762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91341179860048"/>
                      <c:h val="0.1840309442478013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2D43-4BE2-98D0-86A12C481E63}"/>
                </c:ext>
              </c:extLst>
            </c:dLbl>
            <c:dLbl>
              <c:idx val="2"/>
              <c:layout>
                <c:manualLayout>
                  <c:x val="7.8182087929609036E-3"/>
                  <c:y val="-5.095419299374568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6354670887268203"/>
                      <c:h val="0.1689197748243031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2D43-4BE2-98D0-86A12C481E6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단체</c:v>
                </c:pt>
                <c:pt idx="1">
                  <c:v>일일</c:v>
                </c:pt>
                <c:pt idx="2">
                  <c:v>정기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3296</c:v>
                </c:pt>
                <c:pt idx="1">
                  <c:v>171907</c:v>
                </c:pt>
                <c:pt idx="2">
                  <c:v>733148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D43-4BE2-98D0-86A12C481E6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성별비율</c:v>
                </c:pt>
              </c:strCache>
            </c:strRef>
          </c:tx>
          <c:dPt>
            <c:idx val="0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62A-4CBE-AA4E-F84F31FEE00F}"/>
              </c:ext>
            </c:extLst>
          </c:dPt>
          <c:dPt>
            <c:idx val="1"/>
            <c:bubble3D val="0"/>
            <c:spPr>
              <a:solidFill>
                <a:srgbClr val="CCFF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62A-4CBE-AA4E-F84F31FEE00F}"/>
              </c:ext>
            </c:extLst>
          </c:dPt>
          <c:dPt>
            <c:idx val="2"/>
            <c:bubble3D val="0"/>
            <c:spPr>
              <a:solidFill>
                <a:srgbClr val="CCF4F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62A-4CBE-AA4E-F84F31FEE00F}"/>
              </c:ext>
            </c:extLst>
          </c:dPt>
          <c:dLbls>
            <c:dLbl>
              <c:idx val="0"/>
              <c:layout>
                <c:manualLayout>
                  <c:x val="-9.0180575998837734E-2"/>
                  <c:y val="2.2083713309736155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62A-4CBE-AA4E-F84F31FEE00F}"/>
                </c:ext>
              </c:extLst>
            </c:dLbl>
            <c:dLbl>
              <c:idx val="1"/>
              <c:layout>
                <c:manualLayout>
                  <c:x val="-0.10945492310145258"/>
                  <c:y val="2.303275267786762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91341179860048"/>
                      <c:h val="0.1840309442478013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F62A-4CBE-AA4E-F84F31FEE00F}"/>
                </c:ext>
              </c:extLst>
            </c:dLbl>
            <c:dLbl>
              <c:idx val="2"/>
              <c:layout>
                <c:manualLayout>
                  <c:x val="3.1272835171843615E-2"/>
                  <c:y val="-7.938406035762603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100103852899479"/>
                      <c:h val="0.2841019066970008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F62A-4CBE-AA4E-F84F31FEE00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단체</c:v>
                </c:pt>
                <c:pt idx="1">
                  <c:v>일일</c:v>
                </c:pt>
                <c:pt idx="2">
                  <c:v>정기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10187</c:v>
                </c:pt>
                <c:pt idx="1">
                  <c:v>491666</c:v>
                </c:pt>
                <c:pt idx="2">
                  <c:v>1807880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62A-4CBE-AA4E-F84F31FEE00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51-4F61-AC9C-1E66BA772C0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~10대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2588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251-4F61-AC9C-1E66BA772C0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20대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55212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251-4F61-AC9C-1E66BA772C0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30대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30067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251-4F61-AC9C-1E66BA772C0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40대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19971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251-4F61-AC9C-1E66BA772C07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50대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8871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251-4F61-AC9C-1E66BA772C07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60대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1805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251-4F61-AC9C-1E66BA772C07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70대~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Sheet1!$I$2</c:f>
              <c:numCache>
                <c:formatCode>General</c:formatCode>
                <c:ptCount val="1"/>
                <c:pt idx="0">
                  <c:v>619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2251-4F61-AC9C-1E66BA772C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39373296"/>
        <c:axId val="1839379536"/>
      </c:barChart>
      <c:catAx>
        <c:axId val="183937329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839379536"/>
        <c:crosses val="autoZero"/>
        <c:auto val="1"/>
        <c:lblAlgn val="ctr"/>
        <c:lblOffset val="100"/>
        <c:noMultiLvlLbl val="0"/>
      </c:catAx>
      <c:valAx>
        <c:axId val="1839379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393732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3799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1B-4F97-A541-E1F213C78BF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~10대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9243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41B-4F97-A541-E1F213C78BF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20대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183112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41B-4F97-A541-E1F213C78BF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30대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96778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41B-4F97-A541-E1F213C78BF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40대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61398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41B-4F97-A541-E1F213C78BF5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50대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25544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41B-4F97-A541-E1F213C78BF5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60대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6729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41B-4F97-A541-E1F213C78BF5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70대~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Sheet1!$I$2</c:f>
              <c:numCache>
                <c:formatCode>General</c:formatCode>
                <c:ptCount val="1"/>
                <c:pt idx="0">
                  <c:v>2618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C41B-4F97-A541-E1F213C78B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39373296"/>
        <c:axId val="1839379536"/>
      </c:barChart>
      <c:catAx>
        <c:axId val="183937329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839379536"/>
        <c:crosses val="autoZero"/>
        <c:auto val="1"/>
        <c:lblAlgn val="ctr"/>
        <c:lblOffset val="100"/>
        <c:noMultiLvlLbl val="0"/>
      </c:catAx>
      <c:valAx>
        <c:axId val="1839379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393732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38622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00-4CA7-8E60-712AAA77FC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~10대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72289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00-4CA7-8E60-712AAA77FC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20대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1682779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E00-4CA7-8E60-712AAA77FC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30대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951675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E00-4CA7-8E60-712AAA77FC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40대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528355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E00-4CA7-8E60-712AAA77FCD3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50대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217742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E00-4CA7-8E60-712AAA77FCD3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60대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61123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E00-4CA7-8E60-712AAA77FCD3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70대~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Sheet1!$I$2</c:f>
              <c:numCache>
                <c:formatCode>General</c:formatCode>
                <c:ptCount val="1"/>
                <c:pt idx="0">
                  <c:v>26106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2E00-4CA7-8E60-712AAA77FC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39373296"/>
        <c:axId val="1839379536"/>
      </c:barChart>
      <c:catAx>
        <c:axId val="183937329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839379536"/>
        <c:crosses val="autoZero"/>
        <c:auto val="1"/>
        <c:lblAlgn val="ctr"/>
        <c:lblOffset val="100"/>
        <c:noMultiLvlLbl val="0"/>
      </c:catAx>
      <c:valAx>
        <c:axId val="1839379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393732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2473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EF-48C0-B50C-3965752234C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~10대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8442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EEF-48C0-B50C-3965752234C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20대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161113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EEF-48C0-B50C-3965752234C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30대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86912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EEF-48C0-B50C-3965752234C9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40대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60270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EEF-48C0-B50C-3965752234C9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50대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25743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EEF-48C0-B50C-3965752234C9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60대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5483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EEF-48C0-B50C-3965752234C9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70대~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Sheet1!$I$2</c:f>
              <c:numCache>
                <c:formatCode>General</c:formatCode>
                <c:ptCount val="1"/>
                <c:pt idx="0">
                  <c:v>2468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AEEF-48C0-B50C-3965752234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39373296"/>
        <c:axId val="1839379536"/>
      </c:barChart>
      <c:catAx>
        <c:axId val="183937329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839379536"/>
        <c:crosses val="autoZero"/>
        <c:auto val="1"/>
        <c:lblAlgn val="ctr"/>
        <c:lblOffset val="100"/>
        <c:noMultiLvlLbl val="0"/>
      </c:catAx>
      <c:valAx>
        <c:axId val="1839379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393732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12792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AB-43A8-918E-07CD2B5CDA8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~10대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27590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DAB-43A8-918E-07CD2B5CDA8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20대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491587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DAB-43A8-918E-07CD2B5CDA8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30대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250984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DAB-43A8-918E-07CD2B5CDA8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40대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151807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DAB-43A8-918E-07CD2B5CDA8F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50대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65240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DAB-43A8-918E-07CD2B5CDA8F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60대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16045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DAB-43A8-918E-07CD2B5CDA8F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70대~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Sheet1!$I$2</c:f>
              <c:numCache>
                <c:formatCode>General</c:formatCode>
                <c:ptCount val="1"/>
                <c:pt idx="0">
                  <c:v>6034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DDAB-43A8-918E-07CD2B5CDA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39373296"/>
        <c:axId val="1839379536"/>
      </c:barChart>
      <c:catAx>
        <c:axId val="183937329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839379536"/>
        <c:crosses val="autoZero"/>
        <c:auto val="1"/>
        <c:lblAlgn val="ctr"/>
        <c:lblOffset val="100"/>
        <c:noMultiLvlLbl val="0"/>
      </c:catAx>
      <c:valAx>
        <c:axId val="1839379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393732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45658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1D-48BC-9E4A-236D6C55F47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~10대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55066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A1D-48BC-9E4A-236D6C55F47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20대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1376489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A1D-48BC-9E4A-236D6C55F47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30대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740947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A1D-48BC-9E4A-236D6C55F470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40대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379903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A1D-48BC-9E4A-236D6C55F470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50대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167065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A1D-48BC-9E4A-236D6C55F470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60대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36988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1D-48BC-9E4A-236D6C55F470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70대~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Sheet1!$I$2</c:f>
              <c:numCache>
                <c:formatCode>General</c:formatCode>
                <c:ptCount val="1"/>
                <c:pt idx="0">
                  <c:v>18187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0A1D-48BC-9E4A-236D6C55F4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39373296"/>
        <c:axId val="1839379536"/>
      </c:barChart>
      <c:catAx>
        <c:axId val="183937329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839379536"/>
        <c:crosses val="autoZero"/>
        <c:auto val="1"/>
        <c:lblAlgn val="ctr"/>
        <c:lblOffset val="100"/>
        <c:noMultiLvlLbl val="0"/>
      </c:catAx>
      <c:valAx>
        <c:axId val="1839379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393732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연령대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307-49CD-9E13-B3E71A2B1091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D307-49CD-9E13-B3E71A2B1091}"/>
              </c:ext>
            </c:extLst>
          </c:dPt>
          <c:dPt>
            <c:idx val="2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307-49CD-9E13-B3E71A2B1091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D307-49CD-9E13-B3E71A2B1091}"/>
              </c:ext>
            </c:extLst>
          </c:dPt>
          <c:dPt>
            <c:idx val="4"/>
            <c:invertIfNegative val="0"/>
            <c:bubble3D val="0"/>
            <c:spPr>
              <a:solidFill>
                <a:srgbClr val="00206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307-49CD-9E13-B3E71A2B1091}"/>
              </c:ext>
            </c:extLst>
          </c:dPt>
          <c:dPt>
            <c:idx val="5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D307-49CD-9E13-B3E71A2B1091}"/>
              </c:ext>
            </c:extLst>
          </c:dPt>
          <c:dPt>
            <c:idx val="6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307-49CD-9E13-B3E71A2B1091}"/>
              </c:ext>
            </c:extLst>
          </c:dPt>
          <c:cat>
            <c:strRef>
              <c:f>Sheet1!$A$2:$A$10</c:f>
              <c:strCache>
                <c:ptCount val="8"/>
                <c:pt idx="0">
                  <c:v>NA</c:v>
                </c:pt>
                <c:pt idx="1">
                  <c:v>~10대</c:v>
                </c:pt>
                <c:pt idx="2">
                  <c:v>20대</c:v>
                </c:pt>
                <c:pt idx="3">
                  <c:v>30대</c:v>
                </c:pt>
                <c:pt idx="4">
                  <c:v>40대</c:v>
                </c:pt>
                <c:pt idx="5">
                  <c:v>50대</c:v>
                </c:pt>
                <c:pt idx="6">
                  <c:v>60대</c:v>
                </c:pt>
                <c:pt idx="7">
                  <c:v>70대~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131013</c:v>
                </c:pt>
                <c:pt idx="1">
                  <c:v>232447</c:v>
                </c:pt>
                <c:pt idx="2">
                  <c:v>4498819</c:v>
                </c:pt>
                <c:pt idx="3">
                  <c:v>2607701</c:v>
                </c:pt>
                <c:pt idx="4">
                  <c:v>1545351</c:v>
                </c:pt>
                <c:pt idx="5">
                  <c:v>711252</c:v>
                </c:pt>
                <c:pt idx="6">
                  <c:v>180109</c:v>
                </c:pt>
                <c:pt idx="7">
                  <c:v>73365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307-49CD-9E13-B3E71A2B10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74374079"/>
        <c:axId val="1974372831"/>
      </c:barChart>
      <c:catAx>
        <c:axId val="197437407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74372831"/>
        <c:crosses val="autoZero"/>
        <c:auto val="1"/>
        <c:lblAlgn val="ctr"/>
        <c:lblOffset val="100"/>
        <c:noMultiLvlLbl val="0"/>
      </c:catAx>
      <c:valAx>
        <c:axId val="19743728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743740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3725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EF-456E-9177-7A3579DA928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~10대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7203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EF-456E-9177-7A3579DA928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20대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144787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CEF-456E-9177-7A3579DA928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30대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80743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CEF-456E-9177-7A3579DA928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40대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57722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CEF-456E-9177-7A3579DA928D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50대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25035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CEF-456E-9177-7A3579DA928D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60대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6030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CEF-456E-9177-7A3579DA928D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70대~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Sheet1!$I$2</c:f>
              <c:numCache>
                <c:formatCode>General</c:formatCode>
                <c:ptCount val="1"/>
                <c:pt idx="0">
                  <c:v>2043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CEF-456E-9177-7A3579DA92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39373296"/>
        <c:axId val="1839379536"/>
      </c:barChart>
      <c:catAx>
        <c:axId val="183937329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839379536"/>
        <c:crosses val="autoZero"/>
        <c:auto val="1"/>
        <c:lblAlgn val="ctr"/>
        <c:lblOffset val="100"/>
        <c:noMultiLvlLbl val="0"/>
      </c:catAx>
      <c:valAx>
        <c:axId val="1839379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393732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16040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E7-4DCB-BEDF-B516BD2FA8A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~10대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19424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EE7-4DCB-BEDF-B516BD2FA8A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20대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414203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EE7-4DCB-BEDF-B516BD2FA8A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30대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232272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EE7-4DCB-BEDF-B516BD2FA8A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40대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139505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EE7-4DCB-BEDF-B516BD2FA8A6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50대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65492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EE7-4DCB-BEDF-B516BD2FA8A6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60대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13752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EE7-4DCB-BEDF-B516BD2FA8A6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70대~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Sheet1!$I$2</c:f>
              <c:numCache>
                <c:formatCode>General</c:formatCode>
                <c:ptCount val="1"/>
                <c:pt idx="0">
                  <c:v>4991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7EE7-4DCB-BEDF-B516BD2FA8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39373296"/>
        <c:axId val="1839379536"/>
      </c:barChart>
      <c:catAx>
        <c:axId val="183937329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839379536"/>
        <c:crosses val="autoZero"/>
        <c:auto val="1"/>
        <c:lblAlgn val="ctr"/>
        <c:lblOffset val="100"/>
        <c:noMultiLvlLbl val="0"/>
      </c:catAx>
      <c:valAx>
        <c:axId val="1839379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393732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65429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C2-406F-9702-CB50944E61A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~10대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52335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DC2-406F-9702-CB50944E61A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20대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1161866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DC2-406F-9702-CB50944E61A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30대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610870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DC2-406F-9702-CB50944E61A4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40대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347162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DC2-406F-9702-CB50944E61A4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50대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146574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DC2-406F-9702-CB50944E61A4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60대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36337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DC2-406F-9702-CB50944E61A4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70대~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이용자수</c:v>
                </c:pt>
              </c:strCache>
            </c:strRef>
          </c:cat>
          <c:val>
            <c:numRef>
              <c:f>Sheet1!$I$2</c:f>
              <c:numCache>
                <c:formatCode>General</c:formatCode>
                <c:ptCount val="1"/>
                <c:pt idx="0">
                  <c:v>12956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7DC2-406F-9702-CB50944E61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39373296"/>
        <c:axId val="1839379536"/>
      </c:barChart>
      <c:catAx>
        <c:axId val="183937329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839379536"/>
        <c:crosses val="autoZero"/>
        <c:auto val="1"/>
        <c:lblAlgn val="ctr"/>
        <c:lblOffset val="100"/>
        <c:noMultiLvlLbl val="0"/>
      </c:catAx>
      <c:valAx>
        <c:axId val="1839379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393732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성별비율</c:v>
                </c:pt>
              </c:strCache>
            </c:strRef>
          </c:tx>
          <c:dPt>
            <c:idx val="0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F24-4BE3-A552-F2B5BF908E80}"/>
              </c:ext>
            </c:extLst>
          </c:dPt>
          <c:dPt>
            <c:idx val="1"/>
            <c:bubble3D val="0"/>
            <c:spPr>
              <a:solidFill>
                <a:srgbClr val="CCFF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F24-4BE3-A552-F2B5BF908E80}"/>
              </c:ext>
            </c:extLst>
          </c:dPt>
          <c:dPt>
            <c:idx val="2"/>
            <c:bubble3D val="0"/>
            <c:spPr>
              <a:solidFill>
                <a:srgbClr val="CCF4F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F24-4BE3-A552-F2B5BF908E80}"/>
              </c:ext>
            </c:extLst>
          </c:dPt>
          <c:dLbls>
            <c:dLbl>
              <c:idx val="0"/>
              <c:layout>
                <c:manualLayout>
                  <c:x val="-9.0180575998837734E-2"/>
                  <c:y val="2.2083713309736155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F24-4BE3-A552-F2B5BF908E80}"/>
                </c:ext>
              </c:extLst>
            </c:dLbl>
            <c:dLbl>
              <c:idx val="1"/>
              <c:layout>
                <c:manualLayout>
                  <c:x val="-0.10945492310145258"/>
                  <c:y val="2.303275267786762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91341179860048"/>
                      <c:h val="0.1840309442478013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2F24-4BE3-A552-F2B5BF908E80}"/>
                </c:ext>
              </c:extLst>
            </c:dLbl>
            <c:dLbl>
              <c:idx val="2"/>
              <c:layout>
                <c:manualLayout>
                  <c:x val="0.12304198501243219"/>
                  <c:y val="-2.7665600916106346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3766843776798144"/>
                      <c:h val="0.4763001396791938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2F24-4BE3-A552-F2B5BF908E8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NA</c:v>
                </c:pt>
                <c:pt idx="1">
                  <c:v>여성</c:v>
                </c:pt>
                <c:pt idx="2">
                  <c:v>남성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423</c:v>
                </c:pt>
                <c:pt idx="1">
                  <c:v>41518</c:v>
                </c:pt>
                <c:pt idx="2">
                  <c:v>77643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F24-4BE3-A552-F2B5BF908E8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성별비율</c:v>
                </c:pt>
              </c:strCache>
            </c:strRef>
          </c:tx>
          <c:dPt>
            <c:idx val="0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F01-409A-AFCF-BBB9FBC13058}"/>
              </c:ext>
            </c:extLst>
          </c:dPt>
          <c:dPt>
            <c:idx val="1"/>
            <c:bubble3D val="0"/>
            <c:spPr>
              <a:solidFill>
                <a:srgbClr val="CCFF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F01-409A-AFCF-BBB9FBC13058}"/>
              </c:ext>
            </c:extLst>
          </c:dPt>
          <c:dPt>
            <c:idx val="2"/>
            <c:bubble3D val="0"/>
            <c:spPr>
              <a:solidFill>
                <a:srgbClr val="CCF4F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F01-409A-AFCF-BBB9FBC13058}"/>
              </c:ext>
            </c:extLst>
          </c:dPt>
          <c:dLbls>
            <c:dLbl>
              <c:idx val="0"/>
              <c:layout>
                <c:manualLayout>
                  <c:x val="-9.0180575998837734E-2"/>
                  <c:y val="2.2083713309736155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F01-409A-AFCF-BBB9FBC13058}"/>
                </c:ext>
              </c:extLst>
            </c:dLbl>
            <c:dLbl>
              <c:idx val="1"/>
              <c:layout>
                <c:manualLayout>
                  <c:x val="-0.10945492310145258"/>
                  <c:y val="2.303275267786762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91341179860048"/>
                      <c:h val="0.1840309442478013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CF01-409A-AFCF-BBB9FBC13058}"/>
                </c:ext>
              </c:extLst>
            </c:dLbl>
            <c:dLbl>
              <c:idx val="2"/>
              <c:layout>
                <c:manualLayout>
                  <c:x val="0.12002704977120965"/>
                  <c:y val="-2.7665600916106346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730455863133323"/>
                      <c:h val="0.4763001396791938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CF01-409A-AFCF-BBB9FBC1305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NA</c:v>
                </c:pt>
                <c:pt idx="1">
                  <c:v>여성</c:v>
                </c:pt>
                <c:pt idx="2">
                  <c:v>남성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3539</c:v>
                </c:pt>
                <c:pt idx="1">
                  <c:v>133686</c:v>
                </c:pt>
                <c:pt idx="2">
                  <c:v>251996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F01-409A-AFCF-BBB9FBC1305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성별비율</c:v>
                </c:pt>
              </c:strCache>
            </c:strRef>
          </c:tx>
          <c:dPt>
            <c:idx val="0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861-4C3C-86A7-0CD0F52A48B3}"/>
              </c:ext>
            </c:extLst>
          </c:dPt>
          <c:dPt>
            <c:idx val="1"/>
            <c:bubble3D val="0"/>
            <c:spPr>
              <a:solidFill>
                <a:srgbClr val="CCFF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861-4C3C-86A7-0CD0F52A48B3}"/>
              </c:ext>
            </c:extLst>
          </c:dPt>
          <c:dPt>
            <c:idx val="2"/>
            <c:bubble3D val="0"/>
            <c:spPr>
              <a:solidFill>
                <a:srgbClr val="CCF4F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861-4C3C-86A7-0CD0F52A48B3}"/>
              </c:ext>
            </c:extLst>
          </c:dPt>
          <c:dLbls>
            <c:dLbl>
              <c:idx val="0"/>
              <c:layout>
                <c:manualLayout>
                  <c:x val="-9.0180575998837734E-2"/>
                  <c:y val="2.2083713309736155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861-4C3C-86A7-0CD0F52A48B3}"/>
                </c:ext>
              </c:extLst>
            </c:dLbl>
            <c:dLbl>
              <c:idx val="1"/>
              <c:layout>
                <c:manualLayout>
                  <c:x val="-0.10945492310145258"/>
                  <c:y val="2.303275267786762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91341179860048"/>
                      <c:h val="0.1840309442478013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1861-4C3C-86A7-0CD0F52A48B3}"/>
                </c:ext>
              </c:extLst>
            </c:dLbl>
            <c:dLbl>
              <c:idx val="2"/>
              <c:layout>
                <c:manualLayout>
                  <c:x val="5.4727461550726324E-2"/>
                  <c:y val="-2.1450130136419547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639560259613779"/>
                      <c:h val="0.4763001396791938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1861-4C3C-86A7-0CD0F52A48B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NA</c:v>
                </c:pt>
                <c:pt idx="1">
                  <c:v>여성</c:v>
                </c:pt>
                <c:pt idx="2">
                  <c:v>남성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34580</c:v>
                </c:pt>
                <c:pt idx="1">
                  <c:v>1200012</c:v>
                </c:pt>
                <c:pt idx="2">
                  <c:v>2344099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861-4C3C-86A7-0CD0F52A48B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성비</c:v>
                </c:pt>
              </c:strCache>
            </c:strRef>
          </c:tx>
          <c:dPt>
            <c:idx val="0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9F1-465C-BE76-6AF1AC0445D3}"/>
              </c:ext>
            </c:extLst>
          </c:dPt>
          <c:dPt>
            <c:idx val="1"/>
            <c:bubble3D val="0"/>
            <c:spPr>
              <a:solidFill>
                <a:srgbClr val="CCFF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9F1-465C-BE76-6AF1AC0445D3}"/>
              </c:ext>
            </c:extLst>
          </c:dPt>
          <c:dPt>
            <c:idx val="2"/>
            <c:bubble3D val="0"/>
            <c:spPr>
              <a:solidFill>
                <a:srgbClr val="CCF4F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9F1-465C-BE76-6AF1AC0445D3}"/>
              </c:ext>
            </c:extLst>
          </c:dPt>
          <c:dLbls>
            <c:dLbl>
              <c:idx val="0"/>
              <c:layout>
                <c:manualLayout>
                  <c:x val="-9.0180575998837734E-2"/>
                  <c:y val="2.2083713309736155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9F1-465C-BE76-6AF1AC0445D3}"/>
                </c:ext>
              </c:extLst>
            </c:dLbl>
            <c:dLbl>
              <c:idx val="1"/>
              <c:layout>
                <c:manualLayout>
                  <c:x val="-0.10945492310145258"/>
                  <c:y val="2.303275267786762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91341179860048"/>
                      <c:h val="0.1840309442478013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C9F1-465C-BE76-6AF1AC0445D3}"/>
                </c:ext>
              </c:extLst>
            </c:dLbl>
            <c:dLbl>
              <c:idx val="2"/>
              <c:layout>
                <c:manualLayout>
                  <c:x val="0.10480339667313669"/>
                  <c:y val="7.0877479221241949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3766843776798144"/>
                      <c:h val="0.4763001396791938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C9F1-465C-BE76-6AF1AC0445D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NA</c:v>
                </c:pt>
                <c:pt idx="1">
                  <c:v>여성</c:v>
                </c:pt>
                <c:pt idx="2">
                  <c:v>남성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3519</c:v>
                </c:pt>
                <c:pt idx="1">
                  <c:v>124733</c:v>
                </c:pt>
                <c:pt idx="2">
                  <c:v>199036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9F1-465C-BE76-6AF1AC0445D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성별비율</c:v>
                </c:pt>
              </c:strCache>
            </c:strRef>
          </c:tx>
          <c:dPt>
            <c:idx val="0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8D8-4708-84A8-B8F782DECB81}"/>
              </c:ext>
            </c:extLst>
          </c:dPt>
          <c:dPt>
            <c:idx val="1"/>
            <c:bubble3D val="0"/>
            <c:spPr>
              <a:solidFill>
                <a:srgbClr val="CCFF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8D8-4708-84A8-B8F782DECB81}"/>
              </c:ext>
            </c:extLst>
          </c:dPt>
          <c:dPt>
            <c:idx val="2"/>
            <c:bubble3D val="0"/>
            <c:spPr>
              <a:solidFill>
                <a:srgbClr val="CCF4F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8D8-4708-84A8-B8F782DECB81}"/>
              </c:ext>
            </c:extLst>
          </c:dPt>
          <c:dLbls>
            <c:dLbl>
              <c:idx val="0"/>
              <c:layout>
                <c:manualLayout>
                  <c:x val="-9.0180575998837734E-2"/>
                  <c:y val="2.2083713309736155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8D8-4708-84A8-B8F782DECB81}"/>
                </c:ext>
              </c:extLst>
            </c:dLbl>
            <c:dLbl>
              <c:idx val="1"/>
              <c:layout>
                <c:manualLayout>
                  <c:x val="-0.10945492310145258"/>
                  <c:y val="2.303275267786762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91341179860048"/>
                      <c:h val="0.1840309442478013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A8D8-4708-84A8-B8F782DECB81}"/>
                </c:ext>
              </c:extLst>
            </c:dLbl>
            <c:dLbl>
              <c:idx val="2"/>
              <c:layout>
                <c:manualLayout>
                  <c:x val="1.5636417585921807E-2"/>
                  <c:y val="6.275852051527604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663745611491662"/>
                      <c:h val="0.2841019066970008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A8D8-4708-84A8-B8F782DECB8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NA</c:v>
                </c:pt>
                <c:pt idx="1">
                  <c:v>여성</c:v>
                </c:pt>
                <c:pt idx="2">
                  <c:v>남성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14946</c:v>
                </c:pt>
                <c:pt idx="1">
                  <c:v>348563</c:v>
                </c:pt>
                <c:pt idx="2">
                  <c:v>542170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8D8-4708-84A8-B8F782DECB8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성별비율</c:v>
                </c:pt>
              </c:strCache>
            </c:strRef>
          </c:tx>
          <c:dPt>
            <c:idx val="0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807-4B3E-909C-0ABA2C09952E}"/>
              </c:ext>
            </c:extLst>
          </c:dPt>
          <c:dPt>
            <c:idx val="1"/>
            <c:bubble3D val="0"/>
            <c:spPr>
              <a:solidFill>
                <a:srgbClr val="CCFF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807-4B3E-909C-0ABA2C09952E}"/>
              </c:ext>
            </c:extLst>
          </c:dPt>
          <c:dPt>
            <c:idx val="2"/>
            <c:bubble3D val="0"/>
            <c:spPr>
              <a:solidFill>
                <a:srgbClr val="CCF4F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807-4B3E-909C-0ABA2C09952E}"/>
              </c:ext>
            </c:extLst>
          </c:dPt>
          <c:dLbls>
            <c:dLbl>
              <c:idx val="0"/>
              <c:layout>
                <c:manualLayout>
                  <c:x val="-9.0180575998837734E-2"/>
                  <c:y val="2.2083713309736155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807-4B3E-909C-0ABA2C09952E}"/>
                </c:ext>
              </c:extLst>
            </c:dLbl>
            <c:dLbl>
              <c:idx val="1"/>
              <c:layout>
                <c:manualLayout>
                  <c:x val="-0.10945492310145258"/>
                  <c:y val="2.303275267786762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91341179860048"/>
                      <c:h val="0.1840309442478013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D807-4B3E-909C-0ABA2C09952E}"/>
                </c:ext>
              </c:extLst>
            </c:dLbl>
            <c:dLbl>
              <c:idx val="2"/>
              <c:layout>
                <c:manualLayout>
                  <c:x val="1.7439222660739585E-2"/>
                  <c:y val="-6.2154707796868956E-3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512276742429415"/>
                      <c:h val="0.4763001396791938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D807-4B3E-909C-0ABA2C09952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NA</c:v>
                </c:pt>
                <c:pt idx="1">
                  <c:v>여성</c:v>
                </c:pt>
                <c:pt idx="2">
                  <c:v>남성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60333</c:v>
                </c:pt>
                <c:pt idx="1">
                  <c:v>999810</c:v>
                </c:pt>
                <c:pt idx="2">
                  <c:v>1373386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807-4B3E-909C-0ABA2C09952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성별비율</c:v>
                </c:pt>
              </c:strCache>
            </c:strRef>
          </c:tx>
          <c:dPt>
            <c:idx val="0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F9D-4B17-B9D8-A5851DE55035}"/>
              </c:ext>
            </c:extLst>
          </c:dPt>
          <c:dPt>
            <c:idx val="1"/>
            <c:bubble3D val="0"/>
            <c:spPr>
              <a:solidFill>
                <a:srgbClr val="CCFF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F9D-4B17-B9D8-A5851DE55035}"/>
              </c:ext>
            </c:extLst>
          </c:dPt>
          <c:dPt>
            <c:idx val="2"/>
            <c:bubble3D val="0"/>
            <c:spPr>
              <a:solidFill>
                <a:srgbClr val="CCF4F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F9D-4B17-B9D8-A5851DE55035}"/>
              </c:ext>
            </c:extLst>
          </c:dPt>
          <c:dLbls>
            <c:dLbl>
              <c:idx val="0"/>
              <c:layout>
                <c:manualLayout>
                  <c:x val="-9.0180575998837734E-2"/>
                  <c:y val="2.2083713309736155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F9D-4B17-B9D8-A5851DE55035}"/>
                </c:ext>
              </c:extLst>
            </c:dLbl>
            <c:dLbl>
              <c:idx val="1"/>
              <c:layout>
                <c:manualLayout>
                  <c:x val="-0.10945492310145258"/>
                  <c:y val="2.303275267786762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91341179860048"/>
                      <c:h val="0.1840309442478013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EF9D-4B17-B9D8-A5851DE55035}"/>
                </c:ext>
              </c:extLst>
            </c:dLbl>
            <c:dLbl>
              <c:idx val="2"/>
              <c:layout>
                <c:manualLayout>
                  <c:x val="-7.8182087929609036E-3"/>
                  <c:y val="-5.2088769759032282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7886528856885535"/>
                      <c:h val="0.2091387688300896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EF9D-4B17-B9D8-A5851DE5503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NA</c:v>
                </c:pt>
                <c:pt idx="1">
                  <c:v>여성</c:v>
                </c:pt>
                <c:pt idx="2">
                  <c:v>남성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2264</c:v>
                </c:pt>
                <c:pt idx="1">
                  <c:v>126697</c:v>
                </c:pt>
                <c:pt idx="2">
                  <c:v>223943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F9D-4B17-B9D8-A5851DE5503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성별비율</c:v>
                </c:pt>
              </c:strCache>
            </c:strRef>
          </c:tx>
          <c:dPt>
            <c:idx val="0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6C0-4F51-B3C6-C7437A6EF898}"/>
              </c:ext>
            </c:extLst>
          </c:dPt>
          <c:dPt>
            <c:idx val="1"/>
            <c:bubble3D val="0"/>
            <c:spPr>
              <a:solidFill>
                <a:srgbClr val="CCFF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6C0-4F51-B3C6-C7437A6EF898}"/>
              </c:ext>
            </c:extLst>
          </c:dPt>
          <c:dPt>
            <c:idx val="2"/>
            <c:bubble3D val="0"/>
            <c:spPr>
              <a:solidFill>
                <a:srgbClr val="CCF4F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16C0-4F51-B3C6-C7437A6EF898}"/>
              </c:ext>
            </c:extLst>
          </c:dPt>
          <c:dLbls>
            <c:dLbl>
              <c:idx val="0"/>
              <c:layout>
                <c:manualLayout>
                  <c:x val="-0.36682677556091775"/>
                  <c:y val="0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6C0-4F51-B3C6-C7437A6EF898}"/>
                </c:ext>
              </c:extLst>
            </c:dLbl>
            <c:dLbl>
              <c:idx val="1"/>
              <c:layout>
                <c:manualLayout>
                  <c:x val="5.4121983279479674E-2"/>
                  <c:y val="-3.3079894456903701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6C0-4F51-B3C6-C7437A6EF898}"/>
                </c:ext>
              </c:extLst>
            </c:dLbl>
            <c:dLbl>
              <c:idx val="2"/>
              <c:layout>
                <c:manualLayout>
                  <c:x val="-0.14401933553806542"/>
                  <c:y val="-0.15119954394601268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6C0-4F51-B3C6-C7437A6EF898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Sheet1!$A$2:$A$4</c:f>
              <c:strCache>
                <c:ptCount val="3"/>
                <c:pt idx="0">
                  <c:v>단체권</c:v>
                </c:pt>
                <c:pt idx="1">
                  <c:v>일일권</c:v>
                </c:pt>
                <c:pt idx="2">
                  <c:v>정기권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48134</c:v>
                </c:pt>
                <c:pt idx="1">
                  <c:v>2047537</c:v>
                </c:pt>
                <c:pt idx="2">
                  <c:v>7884386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C0-4F51-B3C6-C7437A6EF8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성별비율</c:v>
                </c:pt>
              </c:strCache>
            </c:strRef>
          </c:tx>
          <c:dPt>
            <c:idx val="0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D43-4BE2-98D0-86A12C481E63}"/>
              </c:ext>
            </c:extLst>
          </c:dPt>
          <c:dPt>
            <c:idx val="1"/>
            <c:bubble3D val="0"/>
            <c:spPr>
              <a:solidFill>
                <a:srgbClr val="CCFF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D43-4BE2-98D0-86A12C481E63}"/>
              </c:ext>
            </c:extLst>
          </c:dPt>
          <c:dPt>
            <c:idx val="2"/>
            <c:bubble3D val="0"/>
            <c:spPr>
              <a:solidFill>
                <a:srgbClr val="CCF4F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D43-4BE2-98D0-86A12C481E63}"/>
              </c:ext>
            </c:extLst>
          </c:dPt>
          <c:dLbls>
            <c:dLbl>
              <c:idx val="0"/>
              <c:layout>
                <c:manualLayout>
                  <c:x val="-9.0180575998837734E-2"/>
                  <c:y val="2.2083713309736155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D43-4BE2-98D0-86A12C481E63}"/>
                </c:ext>
              </c:extLst>
            </c:dLbl>
            <c:dLbl>
              <c:idx val="1"/>
              <c:layout>
                <c:manualLayout>
                  <c:x val="-0.10945492310145258"/>
                  <c:y val="2.303275267786762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91341179860048"/>
                      <c:h val="0.1840309442478013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2D43-4BE2-98D0-86A12C481E63}"/>
                </c:ext>
              </c:extLst>
            </c:dLbl>
            <c:dLbl>
              <c:idx val="2"/>
              <c:layout>
                <c:manualLayout>
                  <c:x val="7.8182087929609036E-3"/>
                  <c:y val="-5.095419299374568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6354670887268203"/>
                      <c:h val="0.1689197748243031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2D43-4BE2-98D0-86A12C481E6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NA</c:v>
                </c:pt>
                <c:pt idx="1">
                  <c:v>여성</c:v>
                </c:pt>
                <c:pt idx="2">
                  <c:v>남성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11849</c:v>
                </c:pt>
                <c:pt idx="1">
                  <c:v>381034</c:v>
                </c:pt>
                <c:pt idx="2">
                  <c:v>629196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D43-4BE2-98D0-86A12C481E6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성별비율</c:v>
                </c:pt>
              </c:strCache>
            </c:strRef>
          </c:tx>
          <c:dPt>
            <c:idx val="0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62A-4CBE-AA4E-F84F31FEE00F}"/>
              </c:ext>
            </c:extLst>
          </c:dPt>
          <c:dPt>
            <c:idx val="1"/>
            <c:bubble3D val="0"/>
            <c:spPr>
              <a:solidFill>
                <a:srgbClr val="CCFF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62A-4CBE-AA4E-F84F31FEE00F}"/>
              </c:ext>
            </c:extLst>
          </c:dPt>
          <c:dPt>
            <c:idx val="2"/>
            <c:bubble3D val="0"/>
            <c:spPr>
              <a:solidFill>
                <a:srgbClr val="CCF4F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62A-4CBE-AA4E-F84F31FEE00F}"/>
              </c:ext>
            </c:extLst>
          </c:dPt>
          <c:dLbls>
            <c:dLbl>
              <c:idx val="0"/>
              <c:layout>
                <c:manualLayout>
                  <c:x val="-9.0180575998837734E-2"/>
                  <c:y val="2.2083713309736155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62A-4CBE-AA4E-F84F31FEE00F}"/>
                </c:ext>
              </c:extLst>
            </c:dLbl>
            <c:dLbl>
              <c:idx val="1"/>
              <c:layout>
                <c:manualLayout>
                  <c:x val="-0.10945492310145258"/>
                  <c:y val="2.303275267786762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91341179860048"/>
                      <c:h val="0.1840309442478013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F62A-4CBE-AA4E-F84F31FEE00F}"/>
                </c:ext>
              </c:extLst>
            </c:dLbl>
            <c:dLbl>
              <c:idx val="2"/>
              <c:layout>
                <c:manualLayout>
                  <c:x val="3.1272835171843615E-2"/>
                  <c:y val="-7.938406035762603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100103852899479"/>
                      <c:h val="0.2841019066970008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F62A-4CBE-AA4E-F84F31FEE00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NA</c:v>
                </c:pt>
                <c:pt idx="1">
                  <c:v>여성</c:v>
                </c:pt>
                <c:pt idx="2">
                  <c:v>남성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41567</c:v>
                </c:pt>
                <c:pt idx="1">
                  <c:v>1072183</c:v>
                </c:pt>
                <c:pt idx="2">
                  <c:v>1706553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62A-4CBE-AA4E-F84F31FEE00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성별비율</c:v>
                </c:pt>
              </c:strCache>
            </c:strRef>
          </c:tx>
          <c:dPt>
            <c:idx val="0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F24-4BE3-A552-F2B5BF908E80}"/>
              </c:ext>
            </c:extLst>
          </c:dPt>
          <c:dPt>
            <c:idx val="1"/>
            <c:bubble3D val="0"/>
            <c:spPr>
              <a:solidFill>
                <a:srgbClr val="CCFF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F24-4BE3-A552-F2B5BF908E80}"/>
              </c:ext>
            </c:extLst>
          </c:dPt>
          <c:dPt>
            <c:idx val="2"/>
            <c:bubble3D val="0"/>
            <c:spPr>
              <a:solidFill>
                <a:srgbClr val="CCF4F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F24-4BE3-A552-F2B5BF908E80}"/>
              </c:ext>
            </c:extLst>
          </c:dPt>
          <c:dLbls>
            <c:dLbl>
              <c:idx val="0"/>
              <c:layout>
                <c:manualLayout>
                  <c:x val="-4.7180427637552771E-2"/>
                  <c:y val="2.2083713309736155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603172345948967"/>
                      <c:h val="0.4763001396791938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2F24-4BE3-A552-F2B5BF908E80}"/>
                </c:ext>
              </c:extLst>
            </c:dLbl>
            <c:dLbl>
              <c:idx val="1"/>
              <c:layout>
                <c:manualLayout>
                  <c:x val="-0.10945492310145258"/>
                  <c:y val="2.303275267786762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91341179860048"/>
                      <c:h val="0.1840309442478013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2F24-4BE3-A552-F2B5BF908E80}"/>
                </c:ext>
              </c:extLst>
            </c:dLbl>
            <c:dLbl>
              <c:idx val="2"/>
              <c:layout>
                <c:manualLayout>
                  <c:x val="0.12304198501243219"/>
                  <c:y val="-2.7665600916106346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3766843776798144"/>
                      <c:h val="0.4763001396791938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2F24-4BE3-A552-F2B5BF908E8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평일</c:v>
                </c:pt>
                <c:pt idx="1">
                  <c:v>주말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90106</c:v>
                </c:pt>
                <c:pt idx="1">
                  <c:v>29478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F24-4BE3-A552-F2B5BF908E8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성별비율</c:v>
                </c:pt>
              </c:strCache>
            </c:strRef>
          </c:tx>
          <c:dPt>
            <c:idx val="0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F01-409A-AFCF-BBB9FBC13058}"/>
              </c:ext>
            </c:extLst>
          </c:dPt>
          <c:dPt>
            <c:idx val="1"/>
            <c:bubble3D val="0"/>
            <c:spPr>
              <a:solidFill>
                <a:srgbClr val="CCFF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F01-409A-AFCF-BBB9FBC13058}"/>
              </c:ext>
            </c:extLst>
          </c:dPt>
          <c:dPt>
            <c:idx val="2"/>
            <c:bubble3D val="0"/>
            <c:spPr>
              <a:solidFill>
                <a:srgbClr val="CCF4F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F01-409A-AFCF-BBB9FBC13058}"/>
              </c:ext>
            </c:extLst>
          </c:dPt>
          <c:dLbls>
            <c:dLbl>
              <c:idx val="0"/>
              <c:layout>
                <c:manualLayout>
                  <c:x val="-3.5453114448111445E-2"/>
                  <c:y val="2.2083713309736155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948634983837232"/>
                      <c:h val="0.4763001396791938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CF01-409A-AFCF-BBB9FBC13058}"/>
                </c:ext>
              </c:extLst>
            </c:dLbl>
            <c:dLbl>
              <c:idx val="1"/>
              <c:layout>
                <c:manualLayout>
                  <c:x val="-0.10945492310145258"/>
                  <c:y val="2.303275267786762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91341179860048"/>
                      <c:h val="0.1840309442478013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CF01-409A-AFCF-BBB9FBC13058}"/>
                </c:ext>
              </c:extLst>
            </c:dLbl>
            <c:dLbl>
              <c:idx val="2"/>
              <c:layout>
                <c:manualLayout>
                  <c:x val="0.12002704977120965"/>
                  <c:y val="-2.7665600916106346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730455863133323"/>
                      <c:h val="0.4763001396791938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CF01-409A-AFCF-BBB9FBC1305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평일</c:v>
                </c:pt>
                <c:pt idx="1">
                  <c:v>주말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290707</c:v>
                </c:pt>
                <c:pt idx="1">
                  <c:v>98514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F01-409A-AFCF-BBB9FBC1305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성별비율</c:v>
                </c:pt>
              </c:strCache>
            </c:strRef>
          </c:tx>
          <c:dPt>
            <c:idx val="0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861-4C3C-86A7-0CD0F52A48B3}"/>
              </c:ext>
            </c:extLst>
          </c:dPt>
          <c:dPt>
            <c:idx val="1"/>
            <c:bubble3D val="0"/>
            <c:spPr>
              <a:solidFill>
                <a:srgbClr val="CCFF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861-4C3C-86A7-0CD0F52A48B3}"/>
              </c:ext>
            </c:extLst>
          </c:dPt>
          <c:dPt>
            <c:idx val="2"/>
            <c:bubble3D val="0"/>
            <c:spPr>
              <a:solidFill>
                <a:srgbClr val="CCF4F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861-4C3C-86A7-0CD0F52A48B3}"/>
              </c:ext>
            </c:extLst>
          </c:dPt>
          <c:dLbls>
            <c:dLbl>
              <c:idx val="0"/>
              <c:layout>
                <c:manualLayout>
                  <c:x val="-3.1544010051630988E-2"/>
                  <c:y val="2.2083713309736155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730455863133323"/>
                      <c:h val="0.4763001396791938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1861-4C3C-86A7-0CD0F52A48B3}"/>
                </c:ext>
              </c:extLst>
            </c:dLbl>
            <c:dLbl>
              <c:idx val="1"/>
              <c:layout>
                <c:manualLayout>
                  <c:x val="-0.10945492310145258"/>
                  <c:y val="2.303275267786762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91341179860048"/>
                      <c:h val="0.1840309442478013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1861-4C3C-86A7-0CD0F52A48B3}"/>
                </c:ext>
              </c:extLst>
            </c:dLbl>
            <c:dLbl>
              <c:idx val="2"/>
              <c:layout>
                <c:manualLayout>
                  <c:x val="5.4727461550726324E-2"/>
                  <c:y val="-2.1450130136419547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639560259613779"/>
                      <c:h val="0.4763001396791938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1861-4C3C-86A7-0CD0F52A48B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평일</c:v>
                </c:pt>
                <c:pt idx="1">
                  <c:v>주말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2751567</c:v>
                </c:pt>
                <c:pt idx="1">
                  <c:v>827124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861-4C3C-86A7-0CD0F52A48B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이용권</c:v>
                </c:pt>
              </c:strCache>
            </c:strRef>
          </c:tx>
          <c:dPt>
            <c:idx val="0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9F1-465C-BE76-6AF1AC0445D3}"/>
              </c:ext>
            </c:extLst>
          </c:dPt>
          <c:dPt>
            <c:idx val="1"/>
            <c:bubble3D val="0"/>
            <c:spPr>
              <a:solidFill>
                <a:srgbClr val="CCFF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9F1-465C-BE76-6AF1AC0445D3}"/>
              </c:ext>
            </c:extLst>
          </c:dPt>
          <c:dPt>
            <c:idx val="2"/>
            <c:bubble3D val="0"/>
            <c:spPr>
              <a:solidFill>
                <a:srgbClr val="CCF4F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9F1-465C-BE76-6AF1AC0445D3}"/>
              </c:ext>
            </c:extLst>
          </c:dPt>
          <c:dLbls>
            <c:dLbl>
              <c:idx val="0"/>
              <c:layout>
                <c:manualLayout>
                  <c:x val="-0.12145341117068134"/>
                  <c:y val="-1.0725065068209725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948634983837232"/>
                      <c:h val="0.4763001396791938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C9F1-465C-BE76-6AF1AC0445D3}"/>
                </c:ext>
              </c:extLst>
            </c:dLbl>
            <c:dLbl>
              <c:idx val="1"/>
              <c:layout>
                <c:manualLayout>
                  <c:x val="-0.10945492310145258"/>
                  <c:y val="2.303275267786762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91341179860048"/>
                      <c:h val="0.1840309442478013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C9F1-465C-BE76-6AF1AC0445D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평일</c:v>
                </c:pt>
                <c:pt idx="1">
                  <c:v>주말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235375</c:v>
                </c:pt>
                <c:pt idx="1">
                  <c:v>91913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9F1-465C-BE76-6AF1AC0445D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성별비율</c:v>
                </c:pt>
              </c:strCache>
            </c:strRef>
          </c:tx>
          <c:dPt>
            <c:idx val="0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8D8-4708-84A8-B8F782DECB81}"/>
              </c:ext>
            </c:extLst>
          </c:dPt>
          <c:dPt>
            <c:idx val="1"/>
            <c:bubble3D val="0"/>
            <c:spPr>
              <a:solidFill>
                <a:srgbClr val="CCFF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8D8-4708-84A8-B8F782DECB81}"/>
              </c:ext>
            </c:extLst>
          </c:dPt>
          <c:dPt>
            <c:idx val="2"/>
            <c:bubble3D val="0"/>
            <c:spPr>
              <a:solidFill>
                <a:srgbClr val="CCF4F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8D8-4708-84A8-B8F782DECB81}"/>
              </c:ext>
            </c:extLst>
          </c:dPt>
          <c:dLbls>
            <c:dLbl>
              <c:idx val="0"/>
              <c:layout>
                <c:manualLayout>
                  <c:x val="-0.11363520237772044"/>
                  <c:y val="-1.0725065068209725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075918501021597"/>
                      <c:h val="0.4763001396791938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A8D8-4708-84A8-B8F782DECB81}"/>
                </c:ext>
              </c:extLst>
            </c:dLbl>
            <c:dLbl>
              <c:idx val="1"/>
              <c:layout>
                <c:manualLayout>
                  <c:x val="-0.10945492310145258"/>
                  <c:y val="2.303275267786762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91341179860048"/>
                      <c:h val="0.1840309442478013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A8D8-4708-84A8-B8F782DECB8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평일</c:v>
                </c:pt>
                <c:pt idx="1">
                  <c:v>주말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642427</c:v>
                </c:pt>
                <c:pt idx="1">
                  <c:v>263252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8D8-4708-84A8-B8F782DECB8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성별비율</c:v>
                </c:pt>
              </c:strCache>
            </c:strRef>
          </c:tx>
          <c:dPt>
            <c:idx val="0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807-4B3E-909C-0ABA2C09952E}"/>
              </c:ext>
            </c:extLst>
          </c:dPt>
          <c:dPt>
            <c:idx val="1"/>
            <c:bubble3D val="0"/>
            <c:spPr>
              <a:solidFill>
                <a:srgbClr val="CCFF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807-4B3E-909C-0ABA2C09952E}"/>
              </c:ext>
            </c:extLst>
          </c:dPt>
          <c:dPt>
            <c:idx val="2"/>
            <c:bubble3D val="0"/>
            <c:spPr>
              <a:solidFill>
                <a:srgbClr val="CCF4F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807-4B3E-909C-0ABA2C09952E}"/>
              </c:ext>
            </c:extLst>
          </c:dPt>
          <c:dLbls>
            <c:dLbl>
              <c:idx val="0"/>
              <c:layout>
                <c:manualLayout>
                  <c:x val="-9.0180575998837734E-2"/>
                  <c:y val="2.2083713309736155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807-4B3E-909C-0ABA2C09952E}"/>
                </c:ext>
              </c:extLst>
            </c:dLbl>
            <c:dLbl>
              <c:idx val="1"/>
              <c:layout>
                <c:manualLayout>
                  <c:x val="-0.10945492310145258"/>
                  <c:y val="2.303275267786762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91341179860048"/>
                      <c:h val="0.1840309442478013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D807-4B3E-909C-0ABA2C09952E}"/>
                </c:ext>
              </c:extLst>
            </c:dLbl>
            <c:dLbl>
              <c:idx val="2"/>
              <c:layout>
                <c:manualLayout>
                  <c:x val="0.15034877214107495"/>
                  <c:y val="-1.6940535847896621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512276742429415"/>
                      <c:h val="0.4763001396791938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D807-4B3E-909C-0ABA2C09952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평일</c:v>
                </c:pt>
                <c:pt idx="1">
                  <c:v>주말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1674402</c:v>
                </c:pt>
                <c:pt idx="1">
                  <c:v>759127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807-4B3E-909C-0ABA2C09952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성별비율</c:v>
                </c:pt>
              </c:strCache>
            </c:strRef>
          </c:tx>
          <c:dPt>
            <c:idx val="0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F9D-4B17-B9D8-A5851DE55035}"/>
              </c:ext>
            </c:extLst>
          </c:dPt>
          <c:dPt>
            <c:idx val="1"/>
            <c:bubble3D val="0"/>
            <c:spPr>
              <a:solidFill>
                <a:srgbClr val="CCFF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F9D-4B17-B9D8-A5851DE55035}"/>
              </c:ext>
            </c:extLst>
          </c:dPt>
          <c:dPt>
            <c:idx val="2"/>
            <c:bubble3D val="0"/>
            <c:spPr>
              <a:solidFill>
                <a:srgbClr val="CCF4F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F9D-4B17-B9D8-A5851DE55035}"/>
              </c:ext>
            </c:extLst>
          </c:dPt>
          <c:dLbls>
            <c:dLbl>
              <c:idx val="0"/>
              <c:layout>
                <c:manualLayout>
                  <c:x val="-6.6725641816459236E-2"/>
                  <c:y val="-6.4350390409258343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639560259613779"/>
                      <c:h val="0.4763001396791938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EF9D-4B17-B9D8-A5851DE55035}"/>
                </c:ext>
              </c:extLst>
            </c:dLbl>
            <c:dLbl>
              <c:idx val="1"/>
              <c:layout>
                <c:manualLayout>
                  <c:x val="-0.10945492310145258"/>
                  <c:y val="2.303275267786762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91341179860048"/>
                      <c:h val="0.1840309442478013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EF9D-4B17-B9D8-A5851DE55035}"/>
                </c:ext>
              </c:extLst>
            </c:dLbl>
            <c:dLbl>
              <c:idx val="2"/>
              <c:layout>
                <c:manualLayout>
                  <c:x val="-7.8182087929609036E-3"/>
                  <c:y val="-5.2088769759032282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7886528856885535"/>
                      <c:h val="0.2091387688300896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EF9D-4B17-B9D8-A5851DE5503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평일</c:v>
                </c:pt>
                <c:pt idx="1">
                  <c:v>주말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259185</c:v>
                </c:pt>
                <c:pt idx="1">
                  <c:v>93719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F9D-4B17-B9D8-A5851DE5503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성별비율</c:v>
                </c:pt>
              </c:strCache>
            </c:strRef>
          </c:tx>
          <c:dPt>
            <c:idx val="0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D43-4BE2-98D0-86A12C481E63}"/>
              </c:ext>
            </c:extLst>
          </c:dPt>
          <c:dPt>
            <c:idx val="1"/>
            <c:bubble3D val="0"/>
            <c:spPr>
              <a:solidFill>
                <a:srgbClr val="CCFF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D43-4BE2-98D0-86A12C481E63}"/>
              </c:ext>
            </c:extLst>
          </c:dPt>
          <c:dPt>
            <c:idx val="2"/>
            <c:bubble3D val="0"/>
            <c:spPr>
              <a:solidFill>
                <a:srgbClr val="CCF4F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D43-4BE2-98D0-86A12C481E63}"/>
              </c:ext>
            </c:extLst>
          </c:dPt>
          <c:dLbls>
            <c:dLbl>
              <c:idx val="0"/>
              <c:layout>
                <c:manualLayout>
                  <c:x val="-0.13318072436012271"/>
                  <c:y val="-6.4350390409258343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857739380317688"/>
                      <c:h val="0.4763001396791938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2D43-4BE2-98D0-86A12C481E63}"/>
                </c:ext>
              </c:extLst>
            </c:dLbl>
            <c:dLbl>
              <c:idx val="1"/>
              <c:layout>
                <c:manualLayout>
                  <c:x val="-0.10945492310145258"/>
                  <c:y val="2.303275267786762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91341179860048"/>
                      <c:h val="0.1840309442478013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2D43-4BE2-98D0-86A12C481E63}"/>
                </c:ext>
              </c:extLst>
            </c:dLbl>
            <c:dLbl>
              <c:idx val="2"/>
              <c:layout>
                <c:manualLayout>
                  <c:x val="7.8182087929609036E-3"/>
                  <c:y val="-5.095419299374568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6354670887268203"/>
                      <c:h val="0.1689197748243031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2D43-4BE2-98D0-86A12C481E6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평일</c:v>
                </c:pt>
                <c:pt idx="1">
                  <c:v>주말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743806</c:v>
                </c:pt>
                <c:pt idx="1">
                  <c:v>278273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D43-4BE2-98D0-86A12C481E6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연령대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307-49CD-9E13-B3E71A2B1091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D307-49CD-9E13-B3E71A2B1091}"/>
              </c:ext>
            </c:extLst>
          </c:dPt>
          <c:dPt>
            <c:idx val="2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307-49CD-9E13-B3E71A2B1091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D307-49CD-9E13-B3E71A2B1091}"/>
              </c:ext>
            </c:extLst>
          </c:dPt>
          <c:dPt>
            <c:idx val="4"/>
            <c:invertIfNegative val="0"/>
            <c:bubble3D val="0"/>
            <c:spPr>
              <a:solidFill>
                <a:srgbClr val="00206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307-49CD-9E13-B3E71A2B1091}"/>
              </c:ext>
            </c:extLst>
          </c:dPt>
          <c:dPt>
            <c:idx val="5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D307-49CD-9E13-B3E71A2B1091}"/>
              </c:ext>
            </c:extLst>
          </c:dPt>
          <c:dPt>
            <c:idx val="6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307-49CD-9E13-B3E71A2B1091}"/>
              </c:ext>
            </c:extLst>
          </c:dPt>
          <c:cat>
            <c:strRef>
              <c:f>Sheet1!$A$2:$A$8</c:f>
              <c:strCache>
                <c:ptCount val="7"/>
                <c:pt idx="0">
                  <c:v>일</c:v>
                </c:pt>
                <c:pt idx="1">
                  <c:v>월</c:v>
                </c:pt>
                <c:pt idx="2">
                  <c:v>화</c:v>
                </c:pt>
                <c:pt idx="3">
                  <c:v>수</c:v>
                </c:pt>
                <c:pt idx="4">
                  <c:v>목</c:v>
                </c:pt>
                <c:pt idx="5">
                  <c:v>금</c:v>
                </c:pt>
                <c:pt idx="6">
                  <c:v>토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1513533</c:v>
                </c:pt>
                <c:pt idx="1">
                  <c:v>1748468</c:v>
                </c:pt>
                <c:pt idx="2">
                  <c:v>1700563</c:v>
                </c:pt>
                <c:pt idx="3">
                  <c:v>1766225</c:v>
                </c:pt>
                <c:pt idx="4">
                  <c:v>1717028</c:v>
                </c:pt>
                <c:pt idx="5">
                  <c:v>1807934</c:v>
                </c:pt>
                <c:pt idx="6">
                  <c:v>1695527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307-49CD-9E13-B3E71A2B10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74374079"/>
        <c:axId val="1974372831"/>
      </c:barChart>
      <c:catAx>
        <c:axId val="197437407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74372831"/>
        <c:crosses val="autoZero"/>
        <c:auto val="1"/>
        <c:lblAlgn val="ctr"/>
        <c:lblOffset val="100"/>
        <c:noMultiLvlLbl val="0"/>
      </c:catAx>
      <c:valAx>
        <c:axId val="19743728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743740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성별비율</c:v>
                </c:pt>
              </c:strCache>
            </c:strRef>
          </c:tx>
          <c:dPt>
            <c:idx val="0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62A-4CBE-AA4E-F84F31FEE00F}"/>
              </c:ext>
            </c:extLst>
          </c:dPt>
          <c:dPt>
            <c:idx val="1"/>
            <c:bubble3D val="0"/>
            <c:spPr>
              <a:solidFill>
                <a:srgbClr val="CCFF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62A-4CBE-AA4E-F84F31FEE00F}"/>
              </c:ext>
            </c:extLst>
          </c:dPt>
          <c:dPt>
            <c:idx val="2"/>
            <c:bubble3D val="0"/>
            <c:spPr>
              <a:solidFill>
                <a:srgbClr val="CCF4F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62A-4CBE-AA4E-F84F31FEE00F}"/>
              </c:ext>
            </c:extLst>
          </c:dPt>
          <c:dLbls>
            <c:dLbl>
              <c:idx val="0"/>
              <c:layout>
                <c:manualLayout>
                  <c:x val="-0.19963549910029046"/>
                  <c:y val="-1.0725065068209725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512276742429415"/>
                      <c:h val="0.4763001396791938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F62A-4CBE-AA4E-F84F31FEE00F}"/>
                </c:ext>
              </c:extLst>
            </c:dLbl>
            <c:dLbl>
              <c:idx val="1"/>
              <c:layout>
                <c:manualLayout>
                  <c:x val="-0.10945492310145258"/>
                  <c:y val="2.303275267786762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91341179860048"/>
                      <c:h val="0.1840309442478013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F62A-4CBE-AA4E-F84F31FEE00F}"/>
                </c:ext>
              </c:extLst>
            </c:dLbl>
            <c:dLbl>
              <c:idx val="2"/>
              <c:layout>
                <c:manualLayout>
                  <c:x val="3.1272835171843615E-2"/>
                  <c:y val="-7.938406035762603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100103852899479"/>
                      <c:h val="0.2841019066970008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F62A-4CBE-AA4E-F84F31FEE00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평일</c:v>
                </c:pt>
                <c:pt idx="1">
                  <c:v>주말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2052643</c:v>
                </c:pt>
                <c:pt idx="1">
                  <c:v>767660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62A-4CBE-AA4E-F84F31FEE00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성별비율</c:v>
                </c:pt>
              </c:strCache>
            </c:strRef>
          </c:tx>
          <c:dPt>
            <c:idx val="0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F24-4BE3-A552-F2B5BF908E80}"/>
              </c:ext>
            </c:extLst>
          </c:dPt>
          <c:dPt>
            <c:idx val="1"/>
            <c:bubble3D val="0"/>
            <c:spPr>
              <a:solidFill>
                <a:srgbClr val="CCFF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F24-4BE3-A552-F2B5BF908E80}"/>
              </c:ext>
            </c:extLst>
          </c:dPt>
          <c:dPt>
            <c:idx val="2"/>
            <c:bubble3D val="0"/>
            <c:spPr>
              <a:solidFill>
                <a:srgbClr val="CCF4F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F24-4BE3-A552-F2B5BF908E80}"/>
              </c:ext>
            </c:extLst>
          </c:dPt>
          <c:dLbls>
            <c:dLbl>
              <c:idx val="0"/>
              <c:layout>
                <c:manualLayout>
                  <c:x val="-9.0180575998837734E-2"/>
                  <c:y val="2.2083713309736155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F24-4BE3-A552-F2B5BF908E80}"/>
                </c:ext>
              </c:extLst>
            </c:dLbl>
            <c:dLbl>
              <c:idx val="1"/>
              <c:layout>
                <c:manualLayout>
                  <c:x val="-0.10945492310145258"/>
                  <c:y val="2.303275267786762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91341179860048"/>
                      <c:h val="0.1840309442478013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2F24-4BE3-A552-F2B5BF908E80}"/>
                </c:ext>
              </c:extLst>
            </c:dLbl>
            <c:dLbl>
              <c:idx val="2"/>
              <c:layout>
                <c:manualLayout>
                  <c:x val="0.12304198501243219"/>
                  <c:y val="-2.7665600916106346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3766843776798144"/>
                      <c:h val="0.4763001396791938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2F24-4BE3-A552-F2B5BF908E8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단체</c:v>
                </c:pt>
                <c:pt idx="1">
                  <c:v>일일</c:v>
                </c:pt>
                <c:pt idx="2">
                  <c:v>정기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275</c:v>
                </c:pt>
                <c:pt idx="1">
                  <c:v>13336</c:v>
                </c:pt>
                <c:pt idx="2">
                  <c:v>90404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F24-4BE3-A552-F2B5BF908E8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성별비율</c:v>
                </c:pt>
              </c:strCache>
            </c:strRef>
          </c:tx>
          <c:dPt>
            <c:idx val="0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F01-409A-AFCF-BBB9FBC13058}"/>
              </c:ext>
            </c:extLst>
          </c:dPt>
          <c:dPt>
            <c:idx val="1"/>
            <c:bubble3D val="0"/>
            <c:spPr>
              <a:solidFill>
                <a:srgbClr val="CCFF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F01-409A-AFCF-BBB9FBC13058}"/>
              </c:ext>
            </c:extLst>
          </c:dPt>
          <c:dPt>
            <c:idx val="2"/>
            <c:bubble3D val="0"/>
            <c:spPr>
              <a:solidFill>
                <a:srgbClr val="CCF4F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F01-409A-AFCF-BBB9FBC13058}"/>
              </c:ext>
            </c:extLst>
          </c:dPt>
          <c:dLbls>
            <c:dLbl>
              <c:idx val="0"/>
              <c:layout>
                <c:manualLayout>
                  <c:x val="-9.0180575998837734E-2"/>
                  <c:y val="2.2083713309736155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F01-409A-AFCF-BBB9FBC13058}"/>
                </c:ext>
              </c:extLst>
            </c:dLbl>
            <c:dLbl>
              <c:idx val="1"/>
              <c:layout>
                <c:manualLayout>
                  <c:x val="-0.10945492310145258"/>
                  <c:y val="2.303275267786762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91341179860048"/>
                      <c:h val="0.1840309442478013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CF01-409A-AFCF-BBB9FBC13058}"/>
                </c:ext>
              </c:extLst>
            </c:dLbl>
            <c:dLbl>
              <c:idx val="2"/>
              <c:layout>
                <c:manualLayout>
                  <c:x val="0.12002704977120965"/>
                  <c:y val="-2.7665600916106346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730455863133323"/>
                      <c:h val="0.4763001396791938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CF01-409A-AFCF-BBB9FBC1305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단체</c:v>
                </c:pt>
                <c:pt idx="1">
                  <c:v>일일</c:v>
                </c:pt>
                <c:pt idx="2">
                  <c:v>정기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909</c:v>
                </c:pt>
                <c:pt idx="1">
                  <c:v>49914</c:v>
                </c:pt>
                <c:pt idx="2">
                  <c:v>286259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F01-409A-AFCF-BBB9FBC1305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성별비율</c:v>
                </c:pt>
              </c:strCache>
            </c:strRef>
          </c:tx>
          <c:dPt>
            <c:idx val="0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861-4C3C-86A7-0CD0F52A48B3}"/>
              </c:ext>
            </c:extLst>
          </c:dPt>
          <c:dPt>
            <c:idx val="1"/>
            <c:bubble3D val="0"/>
            <c:spPr>
              <a:solidFill>
                <a:srgbClr val="CCFF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861-4C3C-86A7-0CD0F52A48B3}"/>
              </c:ext>
            </c:extLst>
          </c:dPt>
          <c:dPt>
            <c:idx val="2"/>
            <c:bubble3D val="0"/>
            <c:spPr>
              <a:solidFill>
                <a:srgbClr val="CCF4F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861-4C3C-86A7-0CD0F52A48B3}"/>
              </c:ext>
            </c:extLst>
          </c:dPt>
          <c:dLbls>
            <c:dLbl>
              <c:idx val="0"/>
              <c:layout>
                <c:manualLayout>
                  <c:x val="-9.0180575998837734E-2"/>
                  <c:y val="2.2083713309736155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861-4C3C-86A7-0CD0F52A48B3}"/>
                </c:ext>
              </c:extLst>
            </c:dLbl>
            <c:dLbl>
              <c:idx val="1"/>
              <c:layout>
                <c:manualLayout>
                  <c:x val="-0.10945492310145258"/>
                  <c:y val="2.303275267786762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91341179860048"/>
                      <c:h val="0.1840309442478013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1861-4C3C-86A7-0CD0F52A48B3}"/>
                </c:ext>
              </c:extLst>
            </c:dLbl>
            <c:dLbl>
              <c:idx val="2"/>
              <c:layout>
                <c:manualLayout>
                  <c:x val="5.4727461550726324E-2"/>
                  <c:y val="-2.1450130136419547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639560259613779"/>
                      <c:h val="0.4763001396791938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1861-4C3C-86A7-0CD0F52A48B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단체</c:v>
                </c:pt>
                <c:pt idx="1">
                  <c:v>일일</c:v>
                </c:pt>
                <c:pt idx="2">
                  <c:v>정기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8953</c:v>
                </c:pt>
                <c:pt idx="1">
                  <c:v>457243</c:v>
                </c:pt>
                <c:pt idx="2">
                  <c:v>2435252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861-4C3C-86A7-0CD0F52A48B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이용권</c:v>
                </c:pt>
              </c:strCache>
            </c:strRef>
          </c:tx>
          <c:dPt>
            <c:idx val="0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9F1-465C-BE76-6AF1AC0445D3}"/>
              </c:ext>
            </c:extLst>
          </c:dPt>
          <c:dPt>
            <c:idx val="1"/>
            <c:bubble3D val="0"/>
            <c:spPr>
              <a:solidFill>
                <a:srgbClr val="CCFF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9F1-465C-BE76-6AF1AC0445D3}"/>
              </c:ext>
            </c:extLst>
          </c:dPt>
          <c:dPt>
            <c:idx val="2"/>
            <c:bubble3D val="0"/>
            <c:spPr>
              <a:solidFill>
                <a:srgbClr val="CCF4F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9F1-465C-BE76-6AF1AC0445D3}"/>
              </c:ext>
            </c:extLst>
          </c:dPt>
          <c:dLbls>
            <c:dLbl>
              <c:idx val="0"/>
              <c:layout>
                <c:manualLayout>
                  <c:x val="-9.0180575998837734E-2"/>
                  <c:y val="2.2083713309736155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9F1-465C-BE76-6AF1AC0445D3}"/>
                </c:ext>
              </c:extLst>
            </c:dLbl>
            <c:dLbl>
              <c:idx val="1"/>
              <c:layout>
                <c:manualLayout>
                  <c:x val="-0.10945492310145258"/>
                  <c:y val="2.303275267786762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91341179860048"/>
                      <c:h val="0.1840309442478013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C9F1-465C-BE76-6AF1AC0445D3}"/>
                </c:ext>
              </c:extLst>
            </c:dLbl>
            <c:dLbl>
              <c:idx val="2"/>
              <c:layout>
                <c:manualLayout>
                  <c:x val="0.14044673368164376"/>
                  <c:y val="0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166814104541146"/>
                      <c:h val="0.4763001396791938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C9F1-465C-BE76-6AF1AC0445D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단체</c:v>
                </c:pt>
                <c:pt idx="1">
                  <c:v>일일</c:v>
                </c:pt>
                <c:pt idx="2">
                  <c:v>정기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1465</c:v>
                </c:pt>
                <c:pt idx="1">
                  <c:v>59049</c:v>
                </c:pt>
                <c:pt idx="2">
                  <c:v>234545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9F1-465C-BE76-6AF1AC0445D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이용권</c:v>
                </c:pt>
              </c:strCache>
            </c:strRef>
          </c:tx>
          <c:dPt>
            <c:idx val="0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8D8-4708-84A8-B8F782DECB81}"/>
              </c:ext>
            </c:extLst>
          </c:dPt>
          <c:dPt>
            <c:idx val="1"/>
            <c:bubble3D val="0"/>
            <c:spPr>
              <a:solidFill>
                <a:srgbClr val="CCFF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8D8-4708-84A8-B8F782DECB81}"/>
              </c:ext>
            </c:extLst>
          </c:dPt>
          <c:dPt>
            <c:idx val="2"/>
            <c:bubble3D val="0"/>
            <c:spPr>
              <a:solidFill>
                <a:srgbClr val="CCF4F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8D8-4708-84A8-B8F782DECB81}"/>
              </c:ext>
            </c:extLst>
          </c:dPt>
          <c:dLbls>
            <c:dLbl>
              <c:idx val="0"/>
              <c:layout>
                <c:manualLayout>
                  <c:x val="-9.0180575998837734E-2"/>
                  <c:y val="2.2083713309736155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8D8-4708-84A8-B8F782DECB81}"/>
                </c:ext>
              </c:extLst>
            </c:dLbl>
            <c:dLbl>
              <c:idx val="1"/>
              <c:layout>
                <c:manualLayout>
                  <c:x val="-0.10945492310145258"/>
                  <c:y val="2.303275267786762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91341179860048"/>
                      <c:h val="0.1840309442478013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A8D8-4708-84A8-B8F782DECB81}"/>
                </c:ext>
              </c:extLst>
            </c:dLbl>
            <c:dLbl>
              <c:idx val="2"/>
              <c:layout>
                <c:manualLayout>
                  <c:x val="0.15033492098376461"/>
                  <c:y val="0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2985022897502053"/>
                      <c:h val="0.4763001396791938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A8D8-4708-84A8-B8F782DECB8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단체</c:v>
                </c:pt>
                <c:pt idx="1">
                  <c:v>일일</c:v>
                </c:pt>
                <c:pt idx="2">
                  <c:v>정기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4730</c:v>
                </c:pt>
                <c:pt idx="1">
                  <c:v>187263</c:v>
                </c:pt>
                <c:pt idx="2">
                  <c:v>593662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8D8-4708-84A8-B8F782DECB8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/>
        <cx:lvl ptCount="16">
          <cx:pt idx="0">단체</cx:pt>
          <cx:pt idx="1">일일</cx:pt>
          <cx:pt idx="2">정기</cx:pt>
          <cx:pt idx="3">단체</cx:pt>
          <cx:pt idx="4">일일</cx:pt>
          <cx:pt idx="5">정기</cx:pt>
        </cx:lvl>
        <cx:lvl ptCount="16">
          <cx:pt idx="0">평일</cx:pt>
          <cx:pt idx="1">평일</cx:pt>
          <cx:pt idx="2">평일</cx:pt>
          <cx:pt idx="3">주말</cx:pt>
          <cx:pt idx="4">주말</cx:pt>
          <cx:pt idx="5">주말</cx:pt>
        </cx:lvl>
      </cx:strDim>
      <cx:numDim type="size">
        <cx:f>Sheet1!$D$2:$D$17</cx:f>
        <cx:lvl ptCount="16" formatCode="G/표준">
          <cx:pt idx="0">47792</cx:pt>
          <cx:pt idx="1">1442299</cx:pt>
          <cx:pt idx="2">4510396</cx:pt>
          <cx:pt idx="3">54188</cx:pt>
          <cx:pt idx="4">1022081</cx:pt>
          <cx:pt idx="5">2132791</cx:pt>
        </cx:lvl>
      </cx:numDim>
    </cx:data>
  </cx:chartData>
  <cx:chart>
    <cx:plotArea>
      <cx:plotAreaRegion>
        <cx:series layoutId="sunburst" uniqueId="{425DA886-A1D3-4EDB-9DF2-336E30E14450}">
          <cx:tx>
            <cx:txData>
              <cx:f>Sheet1!$D$1</cx:f>
              <cx:v>계열1</cx:v>
            </cx:txData>
          </cx:tx>
          <cx:dataPt idx="0">
            <cx:spPr>
              <a:solidFill>
                <a:srgbClr val="4BACC6"/>
              </a:solidFill>
            </cx:spPr>
          </cx:dataPt>
          <cx:dataPt idx="4">
            <cx:spPr>
              <a:solidFill>
                <a:srgbClr val="F79646"/>
              </a:solidFill>
            </cx:spPr>
          </cx:dataPt>
          <cx:dataLabels>
            <cx:visibility seriesName="0" categoryName="1" value="0"/>
            <cx:separator>, </cx:separator>
          </cx:dataLabels>
          <cx:dataId val="0"/>
        </cx:series>
      </cx:plotAreaRegion>
    </cx:plotArea>
  </cx:chart>
  <cx:clrMapOvr bg1="lt1" tx1="dk1" bg2="lt2" tx2="dk2" accent1="accent1" accent2="accent2" accent3="accent3" accent4="accent4" accent5="accent5" accent6="accent6" hlink="hlink" folHlink="folHlink"/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9E2FDBE-2EB8-4ADE-81B8-2E390F13CA89}" type="datetime1">
              <a:rPr lang="ko-KR" altLang="en-US"/>
              <a:pPr lvl="0">
                <a:defRPr/>
              </a:pPr>
              <a:t>2019-03-13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E0FE1AE7-2F0C-4224-8E1A-D236CF4831D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33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34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35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4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0FE1AE7-2F0C-4224-8E1A-D236CF4831DB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0FE1AE7-2F0C-4224-8E1A-D236CF4831DB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0FE1AE7-2F0C-4224-8E1A-D236CF4831DB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0FE1AE7-2F0C-4224-8E1A-D236CF4831DB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0FE1AE7-2F0C-4224-8E1A-D236CF4831DB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0FE1AE7-2F0C-4224-8E1A-D236CF4831DB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0FE1AE7-2F0C-4224-8E1A-D236CF4831DB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0FE1AE7-2F0C-4224-8E1A-D236CF4831DB}" type="slidenum">
              <a:rPr lang="en-US" altLang="en-US"/>
              <a:pPr lvl="0">
                <a:defRPr/>
              </a:pPr>
              <a:t>40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bg>
      <p:bgPr>
        <a:gradFill flip="none" rotWithShape="1">
          <a:gsLst>
            <a:gs pos="99000">
              <a:srgbClr val="CCFFCC"/>
            </a:gs>
            <a:gs pos="0">
              <a:srgbClr val="CCECFF"/>
            </a:gs>
          </a:gsLst>
          <a:lin ang="189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이등변 삼각형 6"/>
          <p:cNvSpPr/>
          <p:nvPr userDrawn="1"/>
        </p:nvSpPr>
        <p:spPr>
          <a:xfrm>
            <a:off x="2699792" y="2067694"/>
            <a:ext cx="490964" cy="423245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/>
          <p:cNvSpPr/>
          <p:nvPr userDrawn="1"/>
        </p:nvSpPr>
        <p:spPr>
          <a:xfrm>
            <a:off x="5354687" y="812743"/>
            <a:ext cx="490964" cy="423245"/>
          </a:xfrm>
          <a:prstGeom prst="triangle">
            <a:avLst/>
          </a:prstGeom>
          <a:solidFill>
            <a:srgbClr val="CCEC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 rot="10800000">
            <a:off x="2600946" y="2521694"/>
            <a:ext cx="344328" cy="296835"/>
          </a:xfrm>
          <a:prstGeom prst="triangle">
            <a:avLst/>
          </a:prstGeom>
          <a:solidFill>
            <a:srgbClr val="CBFFA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>
            <a:off x="5609604" y="1272418"/>
            <a:ext cx="258733" cy="223046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 userDrawn="1"/>
        </p:nvSpPr>
        <p:spPr>
          <a:xfrm rot="10800000">
            <a:off x="5845166" y="1272418"/>
            <a:ext cx="369230" cy="31830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 userDrawn="1"/>
        </p:nvSpPr>
        <p:spPr>
          <a:xfrm>
            <a:off x="5377071" y="3867894"/>
            <a:ext cx="360040" cy="310379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/>
          <p:cNvSpPr/>
          <p:nvPr userDrawn="1"/>
        </p:nvSpPr>
        <p:spPr>
          <a:xfrm rot="10800000">
            <a:off x="5542098" y="3673383"/>
            <a:ext cx="467259" cy="402809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 userDrawn="1"/>
        </p:nvGrpSpPr>
        <p:grpSpPr>
          <a:xfrm>
            <a:off x="3052966" y="812743"/>
            <a:ext cx="3038067" cy="3518013"/>
            <a:chOff x="3052966" y="812743"/>
            <a:chExt cx="3038067" cy="3518013"/>
          </a:xfrm>
        </p:grpSpPr>
        <p:sp>
          <p:nvSpPr>
            <p:cNvPr id="15" name="자유형 14"/>
            <p:cNvSpPr/>
            <p:nvPr/>
          </p:nvSpPr>
          <p:spPr>
            <a:xfrm>
              <a:off x="3052966" y="812743"/>
              <a:ext cx="3038067" cy="3518013"/>
            </a:xfrm>
            <a:custGeom>
              <a:avLst/>
              <a:gdLst>
                <a:gd name="connsiteX0" fmla="*/ 4461 w 2823489"/>
                <a:gd name="connsiteY0" fmla="*/ 816269 h 3269537"/>
                <a:gd name="connsiteX1" fmla="*/ 1413975 w 2823489"/>
                <a:gd name="connsiteY1" fmla="*/ 0 h 3269537"/>
                <a:gd name="connsiteX2" fmla="*/ 2819029 w 2823489"/>
                <a:gd name="connsiteY2" fmla="*/ 816269 h 3269537"/>
                <a:gd name="connsiteX3" fmla="*/ 2823489 w 2823489"/>
                <a:gd name="connsiteY3" fmla="*/ 2457729 h 3269537"/>
                <a:gd name="connsiteX4" fmla="*/ 1413975 w 2823489"/>
                <a:gd name="connsiteY4" fmla="*/ 3269537 h 3269537"/>
                <a:gd name="connsiteX5" fmla="*/ 0 w 2823489"/>
                <a:gd name="connsiteY5" fmla="*/ 2453268 h 3269537"/>
                <a:gd name="connsiteX6" fmla="*/ 4461 w 2823489"/>
                <a:gd name="connsiteY6" fmla="*/ 816269 h 3269537"/>
                <a:gd name="connsiteX0" fmla="*/ 0 w 2830422"/>
                <a:gd name="connsiteY0" fmla="*/ 813420 h 3269537"/>
                <a:gd name="connsiteX1" fmla="*/ 1420908 w 2830422"/>
                <a:gd name="connsiteY1" fmla="*/ 0 h 3269537"/>
                <a:gd name="connsiteX2" fmla="*/ 2825962 w 2830422"/>
                <a:gd name="connsiteY2" fmla="*/ 816269 h 3269537"/>
                <a:gd name="connsiteX3" fmla="*/ 2830422 w 2830422"/>
                <a:gd name="connsiteY3" fmla="*/ 2457729 h 3269537"/>
                <a:gd name="connsiteX4" fmla="*/ 1420908 w 2830422"/>
                <a:gd name="connsiteY4" fmla="*/ 3269537 h 3269537"/>
                <a:gd name="connsiteX5" fmla="*/ 6933 w 2830422"/>
                <a:gd name="connsiteY5" fmla="*/ 2453268 h 3269537"/>
                <a:gd name="connsiteX6" fmla="*/ 0 w 2830422"/>
                <a:gd name="connsiteY6" fmla="*/ 813420 h 3269537"/>
                <a:gd name="connsiteX0" fmla="*/ 1613 w 2823489"/>
                <a:gd name="connsiteY0" fmla="*/ 813420 h 3269537"/>
                <a:gd name="connsiteX1" fmla="*/ 1413975 w 2823489"/>
                <a:gd name="connsiteY1" fmla="*/ 0 h 3269537"/>
                <a:gd name="connsiteX2" fmla="*/ 2819029 w 2823489"/>
                <a:gd name="connsiteY2" fmla="*/ 816269 h 3269537"/>
                <a:gd name="connsiteX3" fmla="*/ 2823489 w 2823489"/>
                <a:gd name="connsiteY3" fmla="*/ 2457729 h 3269537"/>
                <a:gd name="connsiteX4" fmla="*/ 1413975 w 2823489"/>
                <a:gd name="connsiteY4" fmla="*/ 3269537 h 3269537"/>
                <a:gd name="connsiteX5" fmla="*/ 0 w 2823489"/>
                <a:gd name="connsiteY5" fmla="*/ 2453268 h 3269537"/>
                <a:gd name="connsiteX6" fmla="*/ 1613 w 2823489"/>
                <a:gd name="connsiteY6" fmla="*/ 813420 h 3269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489" h="3269537">
                  <a:moveTo>
                    <a:pt x="1613" y="813420"/>
                  </a:moveTo>
                  <a:lnTo>
                    <a:pt x="1413975" y="0"/>
                  </a:lnTo>
                  <a:lnTo>
                    <a:pt x="2819029" y="816269"/>
                  </a:lnTo>
                  <a:cubicBezTo>
                    <a:pt x="2820516" y="1363422"/>
                    <a:pt x="2822002" y="1910576"/>
                    <a:pt x="2823489" y="2457729"/>
                  </a:cubicBezTo>
                  <a:lnTo>
                    <a:pt x="1413975" y="3269537"/>
                  </a:lnTo>
                  <a:lnTo>
                    <a:pt x="0" y="2453268"/>
                  </a:lnTo>
                  <a:cubicBezTo>
                    <a:pt x="538" y="1906652"/>
                    <a:pt x="1075" y="1360036"/>
                    <a:pt x="1613" y="8134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3134643" y="896643"/>
              <a:ext cx="2874714" cy="3328853"/>
            </a:xfrm>
            <a:custGeom>
              <a:avLst/>
              <a:gdLst>
                <a:gd name="connsiteX0" fmla="*/ 4461 w 2823489"/>
                <a:gd name="connsiteY0" fmla="*/ 816269 h 3269537"/>
                <a:gd name="connsiteX1" fmla="*/ 1413975 w 2823489"/>
                <a:gd name="connsiteY1" fmla="*/ 0 h 3269537"/>
                <a:gd name="connsiteX2" fmla="*/ 2819029 w 2823489"/>
                <a:gd name="connsiteY2" fmla="*/ 816269 h 3269537"/>
                <a:gd name="connsiteX3" fmla="*/ 2823489 w 2823489"/>
                <a:gd name="connsiteY3" fmla="*/ 2457729 h 3269537"/>
                <a:gd name="connsiteX4" fmla="*/ 1413975 w 2823489"/>
                <a:gd name="connsiteY4" fmla="*/ 3269537 h 3269537"/>
                <a:gd name="connsiteX5" fmla="*/ 0 w 2823489"/>
                <a:gd name="connsiteY5" fmla="*/ 2453268 h 3269537"/>
                <a:gd name="connsiteX6" fmla="*/ 4461 w 2823489"/>
                <a:gd name="connsiteY6" fmla="*/ 816269 h 3269537"/>
                <a:gd name="connsiteX0" fmla="*/ 0 w 2830422"/>
                <a:gd name="connsiteY0" fmla="*/ 813420 h 3269537"/>
                <a:gd name="connsiteX1" fmla="*/ 1420908 w 2830422"/>
                <a:gd name="connsiteY1" fmla="*/ 0 h 3269537"/>
                <a:gd name="connsiteX2" fmla="*/ 2825962 w 2830422"/>
                <a:gd name="connsiteY2" fmla="*/ 816269 h 3269537"/>
                <a:gd name="connsiteX3" fmla="*/ 2830422 w 2830422"/>
                <a:gd name="connsiteY3" fmla="*/ 2457729 h 3269537"/>
                <a:gd name="connsiteX4" fmla="*/ 1420908 w 2830422"/>
                <a:gd name="connsiteY4" fmla="*/ 3269537 h 3269537"/>
                <a:gd name="connsiteX5" fmla="*/ 6933 w 2830422"/>
                <a:gd name="connsiteY5" fmla="*/ 2453268 h 3269537"/>
                <a:gd name="connsiteX6" fmla="*/ 0 w 2830422"/>
                <a:gd name="connsiteY6" fmla="*/ 813420 h 3269537"/>
                <a:gd name="connsiteX0" fmla="*/ 1613 w 2823489"/>
                <a:gd name="connsiteY0" fmla="*/ 813420 h 3269537"/>
                <a:gd name="connsiteX1" fmla="*/ 1413975 w 2823489"/>
                <a:gd name="connsiteY1" fmla="*/ 0 h 3269537"/>
                <a:gd name="connsiteX2" fmla="*/ 2819029 w 2823489"/>
                <a:gd name="connsiteY2" fmla="*/ 816269 h 3269537"/>
                <a:gd name="connsiteX3" fmla="*/ 2823489 w 2823489"/>
                <a:gd name="connsiteY3" fmla="*/ 2457729 h 3269537"/>
                <a:gd name="connsiteX4" fmla="*/ 1413975 w 2823489"/>
                <a:gd name="connsiteY4" fmla="*/ 3269537 h 3269537"/>
                <a:gd name="connsiteX5" fmla="*/ 0 w 2823489"/>
                <a:gd name="connsiteY5" fmla="*/ 2453268 h 3269537"/>
                <a:gd name="connsiteX6" fmla="*/ 1613 w 2823489"/>
                <a:gd name="connsiteY6" fmla="*/ 813420 h 3269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489" h="3269537">
                  <a:moveTo>
                    <a:pt x="1613" y="813420"/>
                  </a:moveTo>
                  <a:lnTo>
                    <a:pt x="1413975" y="0"/>
                  </a:lnTo>
                  <a:lnTo>
                    <a:pt x="2819029" y="816269"/>
                  </a:lnTo>
                  <a:cubicBezTo>
                    <a:pt x="2820516" y="1363422"/>
                    <a:pt x="2822002" y="1910576"/>
                    <a:pt x="2823489" y="2457729"/>
                  </a:cubicBezTo>
                  <a:lnTo>
                    <a:pt x="1413975" y="3269537"/>
                  </a:lnTo>
                  <a:lnTo>
                    <a:pt x="0" y="2453268"/>
                  </a:lnTo>
                  <a:cubicBezTo>
                    <a:pt x="538" y="1906652"/>
                    <a:pt x="1075" y="1360036"/>
                    <a:pt x="1613" y="813420"/>
                  </a:cubicBezTo>
                  <a:close/>
                </a:path>
              </a:pathLst>
            </a:custGeom>
            <a:noFill/>
            <a:ln w="19050">
              <a:gradFill>
                <a:gsLst>
                  <a:gs pos="100000">
                    <a:srgbClr val="CCECFF"/>
                  </a:gs>
                  <a:gs pos="2000">
                    <a:srgbClr val="CBFFA7"/>
                  </a:gs>
                </a:gsLst>
                <a:lin ang="5400000" scaled="0"/>
              </a:gra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8943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슬라이드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-3" y="621929"/>
            <a:ext cx="8460432" cy="451596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 userDrawn="1"/>
        </p:nvGrpSpPr>
        <p:grpSpPr>
          <a:xfrm>
            <a:off x="7740352" y="480480"/>
            <a:ext cx="613579" cy="294106"/>
            <a:chOff x="7740352" y="480480"/>
            <a:chExt cx="613579" cy="294106"/>
          </a:xfrm>
        </p:grpSpPr>
        <p:sp>
          <p:nvSpPr>
            <p:cNvPr id="9" name="이등변 삼각형 8"/>
            <p:cNvSpPr/>
            <p:nvPr/>
          </p:nvSpPr>
          <p:spPr>
            <a:xfrm rot="5400000">
              <a:off x="8080109" y="500764"/>
              <a:ext cx="294105" cy="253539"/>
            </a:xfrm>
            <a:prstGeom prst="triangle">
              <a:avLst/>
            </a:prstGeom>
            <a:solidFill>
              <a:srgbClr val="CCFFCC"/>
            </a:solidFill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7720069" y="500763"/>
              <a:ext cx="294105" cy="253539"/>
            </a:xfrm>
            <a:prstGeom prst="triangle">
              <a:avLst/>
            </a:prstGeom>
            <a:solidFill>
              <a:srgbClr val="CCFFCC"/>
            </a:solidFill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 userDrawn="1"/>
        </p:nvGrpSpPr>
        <p:grpSpPr>
          <a:xfrm rot="5400000">
            <a:off x="8153642" y="4387671"/>
            <a:ext cx="613579" cy="294106"/>
            <a:chOff x="7892752" y="632880"/>
            <a:chExt cx="613579" cy="294106"/>
          </a:xfrm>
          <a:solidFill>
            <a:srgbClr val="CCFFCC"/>
          </a:solidFill>
        </p:grpSpPr>
        <p:sp>
          <p:nvSpPr>
            <p:cNvPr id="12" name="이등변 삼각형 11"/>
            <p:cNvSpPr/>
            <p:nvPr/>
          </p:nvSpPr>
          <p:spPr>
            <a:xfrm rot="5400000">
              <a:off x="8232509" y="653164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>
              <a:off x="7872469" y="653163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육각형 13"/>
          <p:cNvSpPr/>
          <p:nvPr userDrawn="1"/>
        </p:nvSpPr>
        <p:spPr>
          <a:xfrm>
            <a:off x="323528" y="411509"/>
            <a:ext cx="3312368" cy="432048"/>
          </a:xfrm>
          <a:prstGeom prst="hexagon">
            <a:avLst>
              <a:gd name="adj" fmla="val 29668"/>
              <a:gd name="vf" fmla="val 115470"/>
            </a:avLst>
          </a:prstGeom>
          <a:solidFill>
            <a:srgbClr val="CCECFF"/>
          </a:solidFill>
          <a:ln w="25400">
            <a:solidFill>
              <a:schemeClr val="bg1">
                <a:alpha val="50000"/>
              </a:schemeClr>
            </a:solidFill>
            <a:miter lim="800000"/>
          </a:ln>
          <a:effectLst>
            <a:outerShdw dist="38100" dir="2700000" algn="t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600" dirty="0">
              <a:solidFill>
                <a:schemeClr val="bg1"/>
              </a:solidFill>
              <a:latin typeface="210 옴니고딕OTF 030" pitchFamily="18" charset="-127"/>
              <a:ea typeface="210 옴니고딕OTF 030" pitchFamily="18" charset="-127"/>
            </a:endParaRP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8460430" y="2885515"/>
            <a:ext cx="683569" cy="950997"/>
            <a:chOff x="8460430" y="756657"/>
            <a:chExt cx="683569" cy="950997"/>
          </a:xfrm>
        </p:grpSpPr>
        <p:sp>
          <p:nvSpPr>
            <p:cNvPr id="16" name="평행 사변형 15"/>
            <p:cNvSpPr/>
            <p:nvPr/>
          </p:nvSpPr>
          <p:spPr>
            <a:xfrm rot="5400000">
              <a:off x="8470732" y="746356"/>
              <a:ext cx="662965" cy="683568"/>
            </a:xfrm>
            <a:prstGeom prst="parallelogram">
              <a:avLst>
                <a:gd name="adj" fmla="val 70684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평행 사변형 16"/>
            <p:cNvSpPr/>
            <p:nvPr/>
          </p:nvSpPr>
          <p:spPr>
            <a:xfrm rot="5400000">
              <a:off x="8470731" y="1034388"/>
              <a:ext cx="662965" cy="683568"/>
            </a:xfrm>
            <a:prstGeom prst="parallelogram">
              <a:avLst>
                <a:gd name="adj" fmla="val 70684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3630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슬라이드 2">
    <p:bg>
      <p:bgPr>
        <a:gradFill flip="none" rotWithShape="1">
          <a:gsLst>
            <a:gs pos="100000">
              <a:srgbClr val="CCFFCC"/>
            </a:gs>
            <a:gs pos="0">
              <a:srgbClr val="CCEC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683568" y="627534"/>
            <a:ext cx="8460432" cy="451596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 userDrawn="1"/>
        </p:nvGrpSpPr>
        <p:grpSpPr>
          <a:xfrm rot="5400000">
            <a:off x="376778" y="4387671"/>
            <a:ext cx="613579" cy="294106"/>
            <a:chOff x="7892752" y="632880"/>
            <a:chExt cx="613579" cy="294106"/>
          </a:xfrm>
          <a:solidFill>
            <a:srgbClr val="CCFFCC"/>
          </a:solidFill>
        </p:grpSpPr>
        <p:sp>
          <p:nvSpPr>
            <p:cNvPr id="9" name="이등변 삼각형 8"/>
            <p:cNvSpPr/>
            <p:nvPr/>
          </p:nvSpPr>
          <p:spPr>
            <a:xfrm rot="5400000">
              <a:off x="8232509" y="653164"/>
              <a:ext cx="294105" cy="253539"/>
            </a:xfrm>
            <a:prstGeom prst="triangle">
              <a:avLst/>
            </a:prstGeom>
            <a:solidFill>
              <a:srgbClr val="CCECFF"/>
            </a:solidFill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7872469" y="653163"/>
              <a:ext cx="294105" cy="253539"/>
            </a:xfrm>
            <a:prstGeom prst="triangle">
              <a:avLst/>
            </a:prstGeom>
            <a:solidFill>
              <a:srgbClr val="CCECFF"/>
            </a:solidFill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육각형 10"/>
          <p:cNvSpPr/>
          <p:nvPr userDrawn="1"/>
        </p:nvSpPr>
        <p:spPr>
          <a:xfrm>
            <a:off x="323528" y="411509"/>
            <a:ext cx="3312368" cy="432048"/>
          </a:xfrm>
          <a:prstGeom prst="hexagon">
            <a:avLst>
              <a:gd name="adj" fmla="val 29668"/>
              <a:gd name="vf" fmla="val 115470"/>
            </a:avLst>
          </a:prstGeom>
          <a:solidFill>
            <a:srgbClr val="CCFFCC"/>
          </a:solidFill>
          <a:ln w="25400">
            <a:solidFill>
              <a:schemeClr val="bg1">
                <a:alpha val="50000"/>
              </a:schemeClr>
            </a:solidFill>
            <a:miter lim="800000"/>
          </a:ln>
          <a:effectLst>
            <a:outerShdw dist="38100" dir="2700000" algn="t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 userDrawn="1"/>
        </p:nvGrpSpPr>
        <p:grpSpPr>
          <a:xfrm flipH="1">
            <a:off x="7740352" y="480480"/>
            <a:ext cx="613579" cy="294106"/>
            <a:chOff x="7740352" y="480480"/>
            <a:chExt cx="613579" cy="294106"/>
          </a:xfrm>
        </p:grpSpPr>
        <p:sp>
          <p:nvSpPr>
            <p:cNvPr id="13" name="이등변 삼각형 12"/>
            <p:cNvSpPr/>
            <p:nvPr/>
          </p:nvSpPr>
          <p:spPr>
            <a:xfrm rot="5400000">
              <a:off x="8080109" y="500764"/>
              <a:ext cx="294105" cy="253539"/>
            </a:xfrm>
            <a:prstGeom prst="triangle">
              <a:avLst/>
            </a:prstGeom>
            <a:solidFill>
              <a:srgbClr val="CCFFCC"/>
            </a:solidFill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5400000">
              <a:off x="7720069" y="500763"/>
              <a:ext cx="294105" cy="253539"/>
            </a:xfrm>
            <a:prstGeom prst="triangle">
              <a:avLst/>
            </a:prstGeom>
            <a:solidFill>
              <a:srgbClr val="CCFFCC"/>
            </a:solidFill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/>
          <p:cNvGrpSpPr/>
          <p:nvPr userDrawn="1"/>
        </p:nvGrpSpPr>
        <p:grpSpPr>
          <a:xfrm>
            <a:off x="0" y="2571750"/>
            <a:ext cx="683569" cy="950997"/>
            <a:chOff x="8460430" y="756657"/>
            <a:chExt cx="683569" cy="950997"/>
          </a:xfrm>
        </p:grpSpPr>
        <p:sp>
          <p:nvSpPr>
            <p:cNvPr id="19" name="평행 사변형 18"/>
            <p:cNvSpPr/>
            <p:nvPr/>
          </p:nvSpPr>
          <p:spPr>
            <a:xfrm rot="5400000">
              <a:off x="8470732" y="746356"/>
              <a:ext cx="662965" cy="683568"/>
            </a:xfrm>
            <a:prstGeom prst="parallelogram">
              <a:avLst>
                <a:gd name="adj" fmla="val 70684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평행 사변형 19"/>
            <p:cNvSpPr/>
            <p:nvPr/>
          </p:nvSpPr>
          <p:spPr>
            <a:xfrm rot="5400000">
              <a:off x="8470731" y="1034388"/>
              <a:ext cx="662965" cy="683568"/>
            </a:xfrm>
            <a:prstGeom prst="parallelogram">
              <a:avLst>
                <a:gd name="adj" fmla="val 70684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5590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슬라이드 3">
    <p:bg>
      <p:bgPr>
        <a:gradFill flip="none" rotWithShape="1">
          <a:gsLst>
            <a:gs pos="0">
              <a:srgbClr val="CCFFCC"/>
            </a:gs>
            <a:gs pos="100000">
              <a:srgbClr val="CCEC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683568" y="0"/>
            <a:ext cx="8460432" cy="451596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 rot="5400000">
            <a:off x="376778" y="3883615"/>
            <a:ext cx="613579" cy="294106"/>
            <a:chOff x="7892752" y="632880"/>
            <a:chExt cx="613579" cy="294106"/>
          </a:xfrm>
          <a:solidFill>
            <a:srgbClr val="CCFFCC"/>
          </a:solidFill>
        </p:grpSpPr>
        <p:sp>
          <p:nvSpPr>
            <p:cNvPr id="10" name="이등변 삼각형 9"/>
            <p:cNvSpPr/>
            <p:nvPr/>
          </p:nvSpPr>
          <p:spPr>
            <a:xfrm rot="5400000">
              <a:off x="8232509" y="653164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/>
            <p:cNvSpPr/>
            <p:nvPr/>
          </p:nvSpPr>
          <p:spPr>
            <a:xfrm rot="5400000">
              <a:off x="7872469" y="653163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 userDrawn="1"/>
        </p:nvGrpSpPr>
        <p:grpSpPr>
          <a:xfrm>
            <a:off x="7740352" y="4368913"/>
            <a:ext cx="613579" cy="294106"/>
            <a:chOff x="7740352" y="480480"/>
            <a:chExt cx="613579" cy="294106"/>
          </a:xfrm>
        </p:grpSpPr>
        <p:sp>
          <p:nvSpPr>
            <p:cNvPr id="13" name="이등변 삼각형 12"/>
            <p:cNvSpPr/>
            <p:nvPr/>
          </p:nvSpPr>
          <p:spPr>
            <a:xfrm rot="5400000">
              <a:off x="8080109" y="500764"/>
              <a:ext cx="294105" cy="253539"/>
            </a:xfrm>
            <a:prstGeom prst="triangle">
              <a:avLst/>
            </a:prstGeom>
            <a:solidFill>
              <a:srgbClr val="CCFFCC"/>
            </a:solidFill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5400000">
              <a:off x="7720069" y="500763"/>
              <a:ext cx="294105" cy="253539"/>
            </a:xfrm>
            <a:prstGeom prst="triangle">
              <a:avLst/>
            </a:prstGeom>
            <a:solidFill>
              <a:srgbClr val="CCFFCC"/>
            </a:solidFill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육각형 14"/>
          <p:cNvSpPr/>
          <p:nvPr userDrawn="1"/>
        </p:nvSpPr>
        <p:spPr>
          <a:xfrm>
            <a:off x="323528" y="411509"/>
            <a:ext cx="3312368" cy="432048"/>
          </a:xfrm>
          <a:prstGeom prst="hexagon">
            <a:avLst>
              <a:gd name="adj" fmla="val 29668"/>
              <a:gd name="vf" fmla="val 115470"/>
            </a:avLst>
          </a:prstGeom>
          <a:solidFill>
            <a:srgbClr val="CCECFF"/>
          </a:solidFill>
          <a:ln w="25400">
            <a:solidFill>
              <a:schemeClr val="bg1">
                <a:alpha val="50000"/>
              </a:schemeClr>
            </a:solidFill>
            <a:miter lim="800000"/>
          </a:ln>
          <a:effectLst>
            <a:outerShdw dist="38100" dir="2700000" algn="t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/>
          <p:cNvGrpSpPr/>
          <p:nvPr userDrawn="1"/>
        </p:nvGrpSpPr>
        <p:grpSpPr>
          <a:xfrm rot="5400000">
            <a:off x="5906506" y="4354234"/>
            <a:ext cx="627535" cy="950997"/>
            <a:chOff x="8460430" y="756657"/>
            <a:chExt cx="683569" cy="950997"/>
          </a:xfrm>
        </p:grpSpPr>
        <p:sp>
          <p:nvSpPr>
            <p:cNvPr id="33" name="평행 사변형 32"/>
            <p:cNvSpPr/>
            <p:nvPr/>
          </p:nvSpPr>
          <p:spPr>
            <a:xfrm rot="5400000">
              <a:off x="8470732" y="746356"/>
              <a:ext cx="662965" cy="683568"/>
            </a:xfrm>
            <a:prstGeom prst="parallelogram">
              <a:avLst>
                <a:gd name="adj" fmla="val 70684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평행 사변형 33"/>
            <p:cNvSpPr/>
            <p:nvPr/>
          </p:nvSpPr>
          <p:spPr>
            <a:xfrm rot="5400000">
              <a:off x="8470731" y="1034388"/>
              <a:ext cx="662965" cy="683568"/>
            </a:xfrm>
            <a:prstGeom prst="parallelogram">
              <a:avLst>
                <a:gd name="adj" fmla="val 70684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8158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슬라이드 4">
    <p:bg>
      <p:bgPr>
        <a:gradFill flip="none" rotWithShape="1">
          <a:gsLst>
            <a:gs pos="100000">
              <a:srgbClr val="CCFFCC"/>
            </a:gs>
            <a:gs pos="0">
              <a:srgbClr val="CCECFF"/>
            </a:gs>
          </a:gsLst>
          <a:lin ang="189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0" y="0"/>
            <a:ext cx="8460432" cy="451596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 userDrawn="1"/>
        </p:nvGrpSpPr>
        <p:grpSpPr>
          <a:xfrm rot="5400000">
            <a:off x="8153642" y="3774093"/>
            <a:ext cx="613579" cy="294106"/>
            <a:chOff x="7892752" y="632880"/>
            <a:chExt cx="613579" cy="294106"/>
          </a:xfrm>
          <a:solidFill>
            <a:srgbClr val="D8FAE5"/>
          </a:solidFill>
        </p:grpSpPr>
        <p:sp>
          <p:nvSpPr>
            <p:cNvPr id="12" name="이등변 삼각형 11"/>
            <p:cNvSpPr/>
            <p:nvPr/>
          </p:nvSpPr>
          <p:spPr>
            <a:xfrm rot="5400000">
              <a:off x="8232509" y="653164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>
              <a:off x="7872469" y="653163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 userDrawn="1"/>
        </p:nvGrpSpPr>
        <p:grpSpPr>
          <a:xfrm flipH="1">
            <a:off x="736818" y="4368913"/>
            <a:ext cx="613579" cy="294106"/>
            <a:chOff x="7740352" y="480480"/>
            <a:chExt cx="613579" cy="294106"/>
          </a:xfrm>
          <a:solidFill>
            <a:srgbClr val="CCECFF"/>
          </a:solidFill>
        </p:grpSpPr>
        <p:sp>
          <p:nvSpPr>
            <p:cNvPr id="15" name="이등변 삼각형 14"/>
            <p:cNvSpPr/>
            <p:nvPr/>
          </p:nvSpPr>
          <p:spPr>
            <a:xfrm rot="5400000">
              <a:off x="8080109" y="500764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/>
            <p:cNvSpPr/>
            <p:nvPr/>
          </p:nvSpPr>
          <p:spPr>
            <a:xfrm rot="5400000">
              <a:off x="7720069" y="500763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육각형 16"/>
          <p:cNvSpPr/>
          <p:nvPr userDrawn="1"/>
        </p:nvSpPr>
        <p:spPr>
          <a:xfrm>
            <a:off x="323528" y="411509"/>
            <a:ext cx="3312368" cy="432048"/>
          </a:xfrm>
          <a:prstGeom prst="hexagon">
            <a:avLst>
              <a:gd name="adj" fmla="val 29668"/>
              <a:gd name="vf" fmla="val 115470"/>
            </a:avLst>
          </a:prstGeom>
          <a:solidFill>
            <a:srgbClr val="CCFFCC"/>
          </a:solidFill>
          <a:ln w="25400">
            <a:solidFill>
              <a:schemeClr val="bg1">
                <a:alpha val="50000"/>
              </a:schemeClr>
            </a:solidFill>
            <a:miter lim="800000"/>
          </a:ln>
          <a:effectLst>
            <a:outerShdw dist="38100" dir="2700000" algn="t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 userDrawn="1"/>
        </p:nvGrpSpPr>
        <p:grpSpPr>
          <a:xfrm rot="5400000">
            <a:off x="2032196" y="4359055"/>
            <a:ext cx="637177" cy="950997"/>
            <a:chOff x="8460430" y="756657"/>
            <a:chExt cx="683569" cy="950997"/>
          </a:xfrm>
        </p:grpSpPr>
        <p:sp>
          <p:nvSpPr>
            <p:cNvPr id="19" name="평행 사변형 18"/>
            <p:cNvSpPr/>
            <p:nvPr/>
          </p:nvSpPr>
          <p:spPr>
            <a:xfrm rot="5400000">
              <a:off x="8470732" y="746356"/>
              <a:ext cx="662965" cy="683568"/>
            </a:xfrm>
            <a:prstGeom prst="parallelogram">
              <a:avLst>
                <a:gd name="adj" fmla="val 70684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평행 사변형 19"/>
            <p:cNvSpPr/>
            <p:nvPr/>
          </p:nvSpPr>
          <p:spPr>
            <a:xfrm rot="5400000">
              <a:off x="8470731" y="1034388"/>
              <a:ext cx="662965" cy="683568"/>
            </a:xfrm>
            <a:prstGeom prst="parallelogram">
              <a:avLst>
                <a:gd name="adj" fmla="val 70684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73995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지막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이등변 삼각형 5"/>
          <p:cNvSpPr/>
          <p:nvPr userDrawn="1"/>
        </p:nvSpPr>
        <p:spPr>
          <a:xfrm>
            <a:off x="2699792" y="2067694"/>
            <a:ext cx="490964" cy="423245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 userDrawn="1"/>
        </p:nvSpPr>
        <p:spPr>
          <a:xfrm>
            <a:off x="5354687" y="812743"/>
            <a:ext cx="490964" cy="423245"/>
          </a:xfrm>
          <a:prstGeom prst="triangle">
            <a:avLst/>
          </a:prstGeom>
          <a:solidFill>
            <a:srgbClr val="CCEC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/>
          <p:cNvSpPr/>
          <p:nvPr userDrawn="1"/>
        </p:nvSpPr>
        <p:spPr>
          <a:xfrm rot="10800000">
            <a:off x="2600946" y="2521694"/>
            <a:ext cx="344328" cy="296835"/>
          </a:xfrm>
          <a:prstGeom prst="triangle">
            <a:avLst/>
          </a:prstGeom>
          <a:solidFill>
            <a:srgbClr val="CBFFA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>
            <a:off x="5609604" y="1272418"/>
            <a:ext cx="258733" cy="223046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10800000">
            <a:off x="5845166" y="1272418"/>
            <a:ext cx="369230" cy="31830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 userDrawn="1"/>
        </p:nvSpPr>
        <p:spPr>
          <a:xfrm>
            <a:off x="5377071" y="3867894"/>
            <a:ext cx="360040" cy="310379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 userDrawn="1"/>
        </p:nvSpPr>
        <p:spPr>
          <a:xfrm rot="10800000">
            <a:off x="5542098" y="3673383"/>
            <a:ext cx="467259" cy="402809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 userDrawn="1"/>
        </p:nvGrpSpPr>
        <p:grpSpPr>
          <a:xfrm>
            <a:off x="3052966" y="812743"/>
            <a:ext cx="3038067" cy="3518013"/>
            <a:chOff x="3052966" y="812743"/>
            <a:chExt cx="3038067" cy="3518013"/>
          </a:xfrm>
        </p:grpSpPr>
        <p:sp>
          <p:nvSpPr>
            <p:cNvPr id="14" name="자유형 13"/>
            <p:cNvSpPr/>
            <p:nvPr/>
          </p:nvSpPr>
          <p:spPr>
            <a:xfrm>
              <a:off x="3052966" y="812743"/>
              <a:ext cx="3038067" cy="3518013"/>
            </a:xfrm>
            <a:custGeom>
              <a:avLst/>
              <a:gdLst>
                <a:gd name="connsiteX0" fmla="*/ 4461 w 2823489"/>
                <a:gd name="connsiteY0" fmla="*/ 816269 h 3269537"/>
                <a:gd name="connsiteX1" fmla="*/ 1413975 w 2823489"/>
                <a:gd name="connsiteY1" fmla="*/ 0 h 3269537"/>
                <a:gd name="connsiteX2" fmla="*/ 2819029 w 2823489"/>
                <a:gd name="connsiteY2" fmla="*/ 816269 h 3269537"/>
                <a:gd name="connsiteX3" fmla="*/ 2823489 w 2823489"/>
                <a:gd name="connsiteY3" fmla="*/ 2457729 h 3269537"/>
                <a:gd name="connsiteX4" fmla="*/ 1413975 w 2823489"/>
                <a:gd name="connsiteY4" fmla="*/ 3269537 h 3269537"/>
                <a:gd name="connsiteX5" fmla="*/ 0 w 2823489"/>
                <a:gd name="connsiteY5" fmla="*/ 2453268 h 3269537"/>
                <a:gd name="connsiteX6" fmla="*/ 4461 w 2823489"/>
                <a:gd name="connsiteY6" fmla="*/ 816269 h 3269537"/>
                <a:gd name="connsiteX0" fmla="*/ 0 w 2830422"/>
                <a:gd name="connsiteY0" fmla="*/ 813420 h 3269537"/>
                <a:gd name="connsiteX1" fmla="*/ 1420908 w 2830422"/>
                <a:gd name="connsiteY1" fmla="*/ 0 h 3269537"/>
                <a:gd name="connsiteX2" fmla="*/ 2825962 w 2830422"/>
                <a:gd name="connsiteY2" fmla="*/ 816269 h 3269537"/>
                <a:gd name="connsiteX3" fmla="*/ 2830422 w 2830422"/>
                <a:gd name="connsiteY3" fmla="*/ 2457729 h 3269537"/>
                <a:gd name="connsiteX4" fmla="*/ 1420908 w 2830422"/>
                <a:gd name="connsiteY4" fmla="*/ 3269537 h 3269537"/>
                <a:gd name="connsiteX5" fmla="*/ 6933 w 2830422"/>
                <a:gd name="connsiteY5" fmla="*/ 2453268 h 3269537"/>
                <a:gd name="connsiteX6" fmla="*/ 0 w 2830422"/>
                <a:gd name="connsiteY6" fmla="*/ 813420 h 3269537"/>
                <a:gd name="connsiteX0" fmla="*/ 1613 w 2823489"/>
                <a:gd name="connsiteY0" fmla="*/ 813420 h 3269537"/>
                <a:gd name="connsiteX1" fmla="*/ 1413975 w 2823489"/>
                <a:gd name="connsiteY1" fmla="*/ 0 h 3269537"/>
                <a:gd name="connsiteX2" fmla="*/ 2819029 w 2823489"/>
                <a:gd name="connsiteY2" fmla="*/ 816269 h 3269537"/>
                <a:gd name="connsiteX3" fmla="*/ 2823489 w 2823489"/>
                <a:gd name="connsiteY3" fmla="*/ 2457729 h 3269537"/>
                <a:gd name="connsiteX4" fmla="*/ 1413975 w 2823489"/>
                <a:gd name="connsiteY4" fmla="*/ 3269537 h 3269537"/>
                <a:gd name="connsiteX5" fmla="*/ 0 w 2823489"/>
                <a:gd name="connsiteY5" fmla="*/ 2453268 h 3269537"/>
                <a:gd name="connsiteX6" fmla="*/ 1613 w 2823489"/>
                <a:gd name="connsiteY6" fmla="*/ 813420 h 3269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489" h="3269537">
                  <a:moveTo>
                    <a:pt x="1613" y="813420"/>
                  </a:moveTo>
                  <a:lnTo>
                    <a:pt x="1413975" y="0"/>
                  </a:lnTo>
                  <a:lnTo>
                    <a:pt x="2819029" y="816269"/>
                  </a:lnTo>
                  <a:cubicBezTo>
                    <a:pt x="2820516" y="1363422"/>
                    <a:pt x="2822002" y="1910576"/>
                    <a:pt x="2823489" y="2457729"/>
                  </a:cubicBezTo>
                  <a:lnTo>
                    <a:pt x="1413975" y="3269537"/>
                  </a:lnTo>
                  <a:lnTo>
                    <a:pt x="0" y="2453268"/>
                  </a:lnTo>
                  <a:cubicBezTo>
                    <a:pt x="538" y="1906652"/>
                    <a:pt x="1075" y="1360036"/>
                    <a:pt x="1613" y="8134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 14"/>
            <p:cNvSpPr/>
            <p:nvPr/>
          </p:nvSpPr>
          <p:spPr>
            <a:xfrm>
              <a:off x="3134643" y="896643"/>
              <a:ext cx="2874714" cy="3328853"/>
            </a:xfrm>
            <a:custGeom>
              <a:avLst/>
              <a:gdLst>
                <a:gd name="connsiteX0" fmla="*/ 4461 w 2823489"/>
                <a:gd name="connsiteY0" fmla="*/ 816269 h 3269537"/>
                <a:gd name="connsiteX1" fmla="*/ 1413975 w 2823489"/>
                <a:gd name="connsiteY1" fmla="*/ 0 h 3269537"/>
                <a:gd name="connsiteX2" fmla="*/ 2819029 w 2823489"/>
                <a:gd name="connsiteY2" fmla="*/ 816269 h 3269537"/>
                <a:gd name="connsiteX3" fmla="*/ 2823489 w 2823489"/>
                <a:gd name="connsiteY3" fmla="*/ 2457729 h 3269537"/>
                <a:gd name="connsiteX4" fmla="*/ 1413975 w 2823489"/>
                <a:gd name="connsiteY4" fmla="*/ 3269537 h 3269537"/>
                <a:gd name="connsiteX5" fmla="*/ 0 w 2823489"/>
                <a:gd name="connsiteY5" fmla="*/ 2453268 h 3269537"/>
                <a:gd name="connsiteX6" fmla="*/ 4461 w 2823489"/>
                <a:gd name="connsiteY6" fmla="*/ 816269 h 3269537"/>
                <a:gd name="connsiteX0" fmla="*/ 0 w 2830422"/>
                <a:gd name="connsiteY0" fmla="*/ 813420 h 3269537"/>
                <a:gd name="connsiteX1" fmla="*/ 1420908 w 2830422"/>
                <a:gd name="connsiteY1" fmla="*/ 0 h 3269537"/>
                <a:gd name="connsiteX2" fmla="*/ 2825962 w 2830422"/>
                <a:gd name="connsiteY2" fmla="*/ 816269 h 3269537"/>
                <a:gd name="connsiteX3" fmla="*/ 2830422 w 2830422"/>
                <a:gd name="connsiteY3" fmla="*/ 2457729 h 3269537"/>
                <a:gd name="connsiteX4" fmla="*/ 1420908 w 2830422"/>
                <a:gd name="connsiteY4" fmla="*/ 3269537 h 3269537"/>
                <a:gd name="connsiteX5" fmla="*/ 6933 w 2830422"/>
                <a:gd name="connsiteY5" fmla="*/ 2453268 h 3269537"/>
                <a:gd name="connsiteX6" fmla="*/ 0 w 2830422"/>
                <a:gd name="connsiteY6" fmla="*/ 813420 h 3269537"/>
                <a:gd name="connsiteX0" fmla="*/ 1613 w 2823489"/>
                <a:gd name="connsiteY0" fmla="*/ 813420 h 3269537"/>
                <a:gd name="connsiteX1" fmla="*/ 1413975 w 2823489"/>
                <a:gd name="connsiteY1" fmla="*/ 0 h 3269537"/>
                <a:gd name="connsiteX2" fmla="*/ 2819029 w 2823489"/>
                <a:gd name="connsiteY2" fmla="*/ 816269 h 3269537"/>
                <a:gd name="connsiteX3" fmla="*/ 2823489 w 2823489"/>
                <a:gd name="connsiteY3" fmla="*/ 2457729 h 3269537"/>
                <a:gd name="connsiteX4" fmla="*/ 1413975 w 2823489"/>
                <a:gd name="connsiteY4" fmla="*/ 3269537 h 3269537"/>
                <a:gd name="connsiteX5" fmla="*/ 0 w 2823489"/>
                <a:gd name="connsiteY5" fmla="*/ 2453268 h 3269537"/>
                <a:gd name="connsiteX6" fmla="*/ 1613 w 2823489"/>
                <a:gd name="connsiteY6" fmla="*/ 813420 h 3269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489" h="3269537">
                  <a:moveTo>
                    <a:pt x="1613" y="813420"/>
                  </a:moveTo>
                  <a:lnTo>
                    <a:pt x="1413975" y="0"/>
                  </a:lnTo>
                  <a:lnTo>
                    <a:pt x="2819029" y="816269"/>
                  </a:lnTo>
                  <a:cubicBezTo>
                    <a:pt x="2820516" y="1363422"/>
                    <a:pt x="2822002" y="1910576"/>
                    <a:pt x="2823489" y="2457729"/>
                  </a:cubicBezTo>
                  <a:lnTo>
                    <a:pt x="1413975" y="3269537"/>
                  </a:lnTo>
                  <a:lnTo>
                    <a:pt x="0" y="2453268"/>
                  </a:lnTo>
                  <a:cubicBezTo>
                    <a:pt x="538" y="1906652"/>
                    <a:pt x="1075" y="1360036"/>
                    <a:pt x="1613" y="813420"/>
                  </a:cubicBezTo>
                  <a:close/>
                </a:path>
              </a:pathLst>
            </a:custGeom>
            <a:noFill/>
            <a:ln w="19050">
              <a:gradFill>
                <a:gsLst>
                  <a:gs pos="100000">
                    <a:srgbClr val="CCECFF"/>
                  </a:gs>
                  <a:gs pos="2000">
                    <a:srgbClr val="CBFFA7"/>
                  </a:gs>
                </a:gsLst>
                <a:lin ang="5400000" scaled="0"/>
              </a:gra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0418404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CFFCC"/>
            </a:gs>
            <a:gs pos="100000">
              <a:srgbClr val="CCECFF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0EA5E3-65B8-4758-909F-581F56F16753}" type="datetimeFigureOut">
              <a:rPr lang="ko-KR" altLang="en-US" smtClean="0"/>
              <a:t>2019-02-18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C2047D-3AB5-46C5-B104-4A43D1F9C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13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chart" Target="../charts/chart3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chart" Target="../charts/chart4.xml"  /><Relationship Id="rId3" Type="http://schemas.microsoft.com/office/2014/relationships/chartEx" Target="../charts/chartEx1.xml"  /><Relationship Id="rId4" Type="http://schemas.openxmlformats.org/officeDocument/2006/relationships/image" Target="../media/image1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0.gif"  /><Relationship Id="rId3" Type="http://schemas.openxmlformats.org/officeDocument/2006/relationships/image" Target="../media/image21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2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10" Type="http://schemas.openxmlformats.org/officeDocument/2006/relationships/chart" Target="../charts/chart13.xml"  /><Relationship Id="rId2" Type="http://schemas.openxmlformats.org/officeDocument/2006/relationships/chart" Target="../charts/chart5.xml"  /><Relationship Id="rId3" Type="http://schemas.openxmlformats.org/officeDocument/2006/relationships/chart" Target="../charts/chart6.xml"  /><Relationship Id="rId4" Type="http://schemas.openxmlformats.org/officeDocument/2006/relationships/chart" Target="../charts/chart7.xml"  /><Relationship Id="rId5" Type="http://schemas.openxmlformats.org/officeDocument/2006/relationships/chart" Target="../charts/chart8.xml"  /><Relationship Id="rId6" Type="http://schemas.openxmlformats.org/officeDocument/2006/relationships/chart" Target="../charts/chart9.xml"  /><Relationship Id="rId7" Type="http://schemas.openxmlformats.org/officeDocument/2006/relationships/chart" Target="../charts/chart10.xml"  /><Relationship Id="rId8" Type="http://schemas.openxmlformats.org/officeDocument/2006/relationships/chart" Target="../charts/chart11.xml"  /><Relationship Id="rId9" Type="http://schemas.openxmlformats.org/officeDocument/2006/relationships/chart" Target="../charts/chart1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10" Type="http://schemas.openxmlformats.org/officeDocument/2006/relationships/chart" Target="../charts/chart22.xml"  /><Relationship Id="rId2" Type="http://schemas.openxmlformats.org/officeDocument/2006/relationships/chart" Target="../charts/chart14.xml"  /><Relationship Id="rId3" Type="http://schemas.openxmlformats.org/officeDocument/2006/relationships/chart" Target="../charts/chart15.xml"  /><Relationship Id="rId4" Type="http://schemas.openxmlformats.org/officeDocument/2006/relationships/chart" Target="../charts/chart16.xml"  /><Relationship Id="rId5" Type="http://schemas.openxmlformats.org/officeDocument/2006/relationships/chart" Target="../charts/chart17.xml"  /><Relationship Id="rId6" Type="http://schemas.openxmlformats.org/officeDocument/2006/relationships/chart" Target="../charts/chart18.xml"  /><Relationship Id="rId7" Type="http://schemas.openxmlformats.org/officeDocument/2006/relationships/chart" Target="../charts/chart19.xml"  /><Relationship Id="rId8" Type="http://schemas.openxmlformats.org/officeDocument/2006/relationships/chart" Target="../charts/chart20.xml"  /><Relationship Id="rId9" Type="http://schemas.openxmlformats.org/officeDocument/2006/relationships/chart" Target="../charts/chart21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10" Type="http://schemas.openxmlformats.org/officeDocument/2006/relationships/chart" Target="../charts/chart31.xml"  /><Relationship Id="rId2" Type="http://schemas.openxmlformats.org/officeDocument/2006/relationships/chart" Target="../charts/chart23.xml"  /><Relationship Id="rId3" Type="http://schemas.openxmlformats.org/officeDocument/2006/relationships/chart" Target="../charts/chart24.xml"  /><Relationship Id="rId4" Type="http://schemas.openxmlformats.org/officeDocument/2006/relationships/chart" Target="../charts/chart25.xml"  /><Relationship Id="rId5" Type="http://schemas.openxmlformats.org/officeDocument/2006/relationships/chart" Target="../charts/chart26.xml"  /><Relationship Id="rId6" Type="http://schemas.openxmlformats.org/officeDocument/2006/relationships/chart" Target="../charts/chart27.xml"  /><Relationship Id="rId7" Type="http://schemas.openxmlformats.org/officeDocument/2006/relationships/chart" Target="../charts/chart28.xml"  /><Relationship Id="rId8" Type="http://schemas.openxmlformats.org/officeDocument/2006/relationships/chart" Target="../charts/chart29.xml"  /><Relationship Id="rId9" Type="http://schemas.openxmlformats.org/officeDocument/2006/relationships/chart" Target="../charts/chart30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10" Type="http://schemas.openxmlformats.org/officeDocument/2006/relationships/chart" Target="../charts/chart40.xml"  /><Relationship Id="rId2" Type="http://schemas.openxmlformats.org/officeDocument/2006/relationships/chart" Target="../charts/chart32.xml"  /><Relationship Id="rId3" Type="http://schemas.openxmlformats.org/officeDocument/2006/relationships/chart" Target="../charts/chart33.xml"  /><Relationship Id="rId4" Type="http://schemas.openxmlformats.org/officeDocument/2006/relationships/chart" Target="../charts/chart34.xml"  /><Relationship Id="rId5" Type="http://schemas.openxmlformats.org/officeDocument/2006/relationships/chart" Target="../charts/chart35.xml"  /><Relationship Id="rId6" Type="http://schemas.openxmlformats.org/officeDocument/2006/relationships/chart" Target="../charts/chart36.xml"  /><Relationship Id="rId7" Type="http://schemas.openxmlformats.org/officeDocument/2006/relationships/chart" Target="../charts/chart37.xml"  /><Relationship Id="rId8" Type="http://schemas.openxmlformats.org/officeDocument/2006/relationships/chart" Target="../charts/chart38.xml"  /><Relationship Id="rId9" Type="http://schemas.openxmlformats.org/officeDocument/2006/relationships/chart" Target="../charts/chart39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3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Relationship Id="rId6" Type="http://schemas.openxmlformats.org/officeDocument/2006/relationships/image" Target="../media/image12.png"  /><Relationship Id="rId7" Type="http://schemas.openxmlformats.org/officeDocument/2006/relationships/image" Target="../media/image13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2.xml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24.jpe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4.xml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5.xml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6.xml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7.xml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26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7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chart" Target="../charts/chart1.xml"  /><Relationship Id="rId3" Type="http://schemas.openxmlformats.org/officeDocument/2006/relationships/chart" Target="../charts/char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 flip="none" rotWithShape="1">
          <a:gsLst>
            <a:gs pos="100000">
              <a:srgbClr val="ccffcc"/>
            </a:gs>
            <a:gs pos="0">
              <a:srgbClr val="ccecff"/>
            </a:gs>
          </a:gsLst>
          <a:lin ang="18900000" scaled="1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14"/>
          <p:cNvSpPr txBox="1"/>
          <p:nvPr/>
        </p:nvSpPr>
        <p:spPr>
          <a:xfrm>
            <a:off x="3137960" y="1999114"/>
            <a:ext cx="2868094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/>
                <a:ea typeface="210 옴니고딕 030"/>
              </a:rPr>
              <a:t>공용 자전거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  <a:latin typeface="210 옴니고딕 030"/>
              <a:ea typeface="210 옴니고딕 030"/>
            </a:endParaRPr>
          </a:p>
          <a:p>
            <a:pPr algn="ctr">
              <a:defRPr/>
            </a:pPr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/>
                <a:ea typeface="210 옴니고딕 030"/>
              </a:rPr>
              <a:t>위치 선정을 위한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  <a:latin typeface="210 옴니고딕 030"/>
              <a:ea typeface="210 옴니고딕 030"/>
            </a:endParaRPr>
          </a:p>
          <a:p>
            <a:pPr algn="ctr">
              <a:defRPr/>
            </a:pPr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/>
                <a:ea typeface="210 옴니고딕 030"/>
              </a:rPr>
              <a:t>요소 도출</a:t>
            </a:r>
            <a:endParaRPr lang="en-US" altLang="ko-KR" sz="2800">
              <a:solidFill>
                <a:schemeClr val="tx1">
                  <a:lumMod val="65000"/>
                  <a:lumOff val="35000"/>
                </a:schemeClr>
              </a:solidFill>
              <a:latin typeface="210 옴니고딕 030"/>
              <a:ea typeface="210 옴니고딕 030"/>
            </a:endParaRPr>
          </a:p>
        </p:txBody>
      </p:sp>
      <p:sp>
        <p:nvSpPr>
          <p:cNvPr id="117" name="이등변 삼각형 116"/>
          <p:cNvSpPr/>
          <p:nvPr/>
        </p:nvSpPr>
        <p:spPr>
          <a:xfrm>
            <a:off x="4464533" y="1563638"/>
            <a:ext cx="214842" cy="185209"/>
          </a:xfrm>
          <a:prstGeom prst="triangle">
            <a:avLst>
              <a:gd name="adj" fmla="val 50000"/>
            </a:avLst>
          </a:prstGeom>
          <a:solidFill>
            <a:srgbClr val="cbf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8" name="이등변 삼각형 117"/>
          <p:cNvSpPr/>
          <p:nvPr/>
        </p:nvSpPr>
        <p:spPr>
          <a:xfrm>
            <a:off x="4321320" y="1660892"/>
            <a:ext cx="143167" cy="123420"/>
          </a:xfrm>
          <a:prstGeom prst="triangle">
            <a:avLst>
              <a:gd name="adj" fmla="val 50000"/>
            </a:avLst>
          </a:prstGeom>
          <a:solidFill>
            <a:srgbClr val="d8f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9" name="이등변 삼각형 118"/>
          <p:cNvSpPr/>
          <p:nvPr/>
        </p:nvSpPr>
        <p:spPr>
          <a:xfrm>
            <a:off x="4679421" y="1660892"/>
            <a:ext cx="143167" cy="123420"/>
          </a:xfrm>
          <a:prstGeom prst="triangle">
            <a:avLst>
              <a:gd name="adj" fmla="val 50000"/>
            </a:avLst>
          </a:prstGeom>
          <a:solidFill>
            <a:srgbClr val="d8f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그룹 76"/>
          <p:cNvGrpSpPr/>
          <p:nvPr/>
        </p:nvGrpSpPr>
        <p:grpSpPr>
          <a:xfrm>
            <a:off x="787022" y="1461190"/>
            <a:ext cx="6850928" cy="2910759"/>
            <a:chOff x="1025257" y="1410156"/>
            <a:chExt cx="1718255" cy="1083234"/>
          </a:xfrm>
        </p:grpSpPr>
        <p:sp>
          <p:nvSpPr>
            <p:cNvPr id="60" name="직사각형 59"/>
            <p:cNvSpPr/>
            <p:nvPr/>
          </p:nvSpPr>
          <p:spPr>
            <a:xfrm>
              <a:off x="1025257" y="1557286"/>
              <a:ext cx="1718255" cy="93610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CECFF"/>
              </a:solidFill>
              <a:miter lim="800000"/>
            </a:ln>
            <a:effectLst>
              <a:outerShdw dist="38100" dir="2700000" algn="tl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095916" y="1727399"/>
              <a:ext cx="1576938" cy="139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ts val="1600"/>
                </a:lnSpc>
              </a:pPr>
              <a:endParaRPr lang="ko-KR" altLang="en-US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grpSp>
          <p:nvGrpSpPr>
            <p:cNvPr id="64" name="그룹 63"/>
            <p:cNvGrpSpPr/>
            <p:nvPr/>
          </p:nvGrpSpPr>
          <p:grpSpPr>
            <a:xfrm>
              <a:off x="1057784" y="1410156"/>
              <a:ext cx="609748" cy="214888"/>
              <a:chOff x="1075133" y="1410156"/>
              <a:chExt cx="609748" cy="214888"/>
            </a:xfrm>
          </p:grpSpPr>
          <p:sp>
            <p:nvSpPr>
              <p:cNvPr id="63" name="육각형 62"/>
              <p:cNvSpPr/>
              <p:nvPr/>
            </p:nvSpPr>
            <p:spPr>
              <a:xfrm>
                <a:off x="1075133" y="1410156"/>
                <a:ext cx="609748" cy="214888"/>
              </a:xfrm>
              <a:prstGeom prst="hexagon">
                <a:avLst>
                  <a:gd name="adj" fmla="val 29668"/>
                  <a:gd name="vf" fmla="val 115470"/>
                </a:avLst>
              </a:prstGeom>
              <a:solidFill>
                <a:srgbClr val="CCECFF"/>
              </a:solidFill>
              <a:ln w="25400">
                <a:noFill/>
                <a:miter lim="800000"/>
              </a:ln>
              <a:effectLst>
                <a:outerShdw dist="38100" dir="2700000" algn="tl" rotWithShape="0">
                  <a:schemeClr val="bg1">
                    <a:lumMod val="8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OTF 030" pitchFamily="18" charset="-127"/>
                  <a:ea typeface="210 옴니고딕OTF 030" pitchFamily="18" charset="-127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091671" y="1437345"/>
                <a:ext cx="576671" cy="171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옴니고딕 050" panose="02020603020101020101" pitchFamily="18" charset="-127"/>
                    <a:ea typeface="210 옴니고딕 050" panose="02020603020101020101" pitchFamily="18" charset="-127"/>
                  </a:rPr>
                  <a:t>대여권</a:t>
                </a:r>
                <a:r>
                  <a:rPr lang="ko-KR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옴니고딕 050" panose="02020603020101020101" pitchFamily="18" charset="-127"/>
                    <a:ea typeface="210 옴니고딕 050" panose="02020603020101020101" pitchFamily="18" charset="-127"/>
                  </a:rPr>
                  <a:t> 타입</a:t>
                </a:r>
              </a:p>
            </p:txBody>
          </p:sp>
        </p:grpSp>
      </p:grpSp>
      <p:sp>
        <p:nvSpPr>
          <p:cNvPr id="36" name="TextBox 35"/>
          <p:cNvSpPr txBox="1"/>
          <p:nvPr/>
        </p:nvSpPr>
        <p:spPr>
          <a:xfrm>
            <a:off x="611560" y="40775"/>
            <a:ext cx="1683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기초통계분석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-41146" y="-24682"/>
            <a:ext cx="7393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effectLst>
                  <a:outerShdw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effectLst>
                <a:outerShdw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graphicFrame>
        <p:nvGraphicFramePr>
          <p:cNvPr id="4" name="차트 3"/>
          <p:cNvGraphicFramePr/>
          <p:nvPr>
            <p:extLst>
              <p:ext uri="{D42A27DB-BD31-4B8C-83A1-F6EECF244321}">
                <p14:modId xmlns:p14="http://schemas.microsoft.com/office/powerpoint/2010/main" val="787773943"/>
              </p:ext>
            </p:extLst>
          </p:nvPr>
        </p:nvGraphicFramePr>
        <p:xfrm>
          <a:off x="1017540" y="2194199"/>
          <a:ext cx="3194946" cy="21646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직사각형 16"/>
          <p:cNvSpPr/>
          <p:nvPr/>
        </p:nvSpPr>
        <p:spPr>
          <a:xfrm>
            <a:off x="3975359" y="2030050"/>
            <a:ext cx="7584562" cy="423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indent="-268288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NA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값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4,849,088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개 제외한 비율 </a:t>
            </a:r>
            <a:endParaRPr lang="en-US" altLang="ko-KR" sz="16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6531" y="2688575"/>
            <a:ext cx="758456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indent="-268288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정기권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1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시간 권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시간 권 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-&gt; 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정기권</a:t>
            </a:r>
            <a:endParaRPr lang="en-US" altLang="ko-KR" sz="16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268288" indent="-268288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ko-KR" altLang="en-US" sz="16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일일권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시간 권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시간 권 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-&gt; </a:t>
            </a:r>
            <a:r>
              <a:rPr lang="ko-KR" altLang="en-US" sz="16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일일권</a:t>
            </a:r>
            <a:endParaRPr lang="en-US" altLang="ko-KR" sz="16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268288" indent="-268288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ko-KR" altLang="en-US" sz="16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단체권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시간 권 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-&gt; </a:t>
            </a:r>
            <a:r>
              <a:rPr lang="ko-KR" altLang="en-US" sz="16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단체권</a:t>
            </a:r>
            <a:endParaRPr lang="en-US" altLang="ko-KR" sz="16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13320" y="474225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이용 행태</a:t>
            </a:r>
          </a:p>
        </p:txBody>
      </p:sp>
    </p:spTree>
    <p:extLst>
      <p:ext uri="{BB962C8B-B14F-4D97-AF65-F5344CB8AC3E}">
        <p14:creationId xmlns:p14="http://schemas.microsoft.com/office/powerpoint/2010/main" val="17318804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그룹 76"/>
          <p:cNvGrpSpPr/>
          <p:nvPr/>
        </p:nvGrpSpPr>
        <p:grpSpPr>
          <a:xfrm>
            <a:off x="725991" y="1380547"/>
            <a:ext cx="2704857" cy="2694735"/>
            <a:chOff x="1025257" y="1410156"/>
            <a:chExt cx="1718255" cy="1083234"/>
          </a:xfrm>
        </p:grpSpPr>
        <p:sp>
          <p:nvSpPr>
            <p:cNvPr id="60" name="직사각형 59"/>
            <p:cNvSpPr/>
            <p:nvPr/>
          </p:nvSpPr>
          <p:spPr>
            <a:xfrm>
              <a:off x="1025257" y="1557286"/>
              <a:ext cx="1718255" cy="93610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CECFF"/>
              </a:solidFill>
              <a:miter lim="800000"/>
            </a:ln>
            <a:effectLst>
              <a:outerShdw dist="38100" dir="2700000" algn="tl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095916" y="1727399"/>
              <a:ext cx="1576938" cy="139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ts val="1600"/>
                </a:lnSpc>
              </a:pPr>
              <a:endParaRPr lang="ko-KR" altLang="en-US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grpSp>
          <p:nvGrpSpPr>
            <p:cNvPr id="64" name="그룹 63"/>
            <p:cNvGrpSpPr/>
            <p:nvPr/>
          </p:nvGrpSpPr>
          <p:grpSpPr>
            <a:xfrm>
              <a:off x="1057784" y="1410156"/>
              <a:ext cx="1485411" cy="177547"/>
              <a:chOff x="1075133" y="1410156"/>
              <a:chExt cx="1485411" cy="177547"/>
            </a:xfrm>
          </p:grpSpPr>
          <p:sp>
            <p:nvSpPr>
              <p:cNvPr id="63" name="육각형 62"/>
              <p:cNvSpPr/>
              <p:nvPr/>
            </p:nvSpPr>
            <p:spPr>
              <a:xfrm>
                <a:off x="1075133" y="1410156"/>
                <a:ext cx="1485411" cy="177547"/>
              </a:xfrm>
              <a:prstGeom prst="hexagon">
                <a:avLst>
                  <a:gd name="adj" fmla="val 29668"/>
                  <a:gd name="vf" fmla="val 115470"/>
                </a:avLst>
              </a:prstGeom>
              <a:solidFill>
                <a:srgbClr val="CCECFF"/>
              </a:solidFill>
              <a:ln w="25400">
                <a:noFill/>
                <a:miter lim="800000"/>
              </a:ln>
              <a:effectLst>
                <a:outerShdw dist="38100" dir="2700000" algn="tl" rotWithShape="0">
                  <a:schemeClr val="bg1">
                    <a:lumMod val="8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OTF 030" pitchFamily="18" charset="-127"/>
                  <a:ea typeface="210 옴니고딕OTF 030" pitchFamily="18" charset="-127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090150" y="1430328"/>
                <a:ext cx="1470394" cy="148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옴니고딕 050" panose="02020603020101020101" pitchFamily="18" charset="-127"/>
                    <a:ea typeface="210 옴니고딕 050" panose="02020603020101020101" pitchFamily="18" charset="-127"/>
                  </a:rPr>
                  <a:t>평일 주말 및 이용권</a:t>
                </a:r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endParaRPr>
              </a:p>
            </p:txBody>
          </p:sp>
        </p:grpSp>
      </p:grpSp>
      <p:grpSp>
        <p:nvGrpSpPr>
          <p:cNvPr id="96" name="그룹 95"/>
          <p:cNvGrpSpPr/>
          <p:nvPr/>
        </p:nvGrpSpPr>
        <p:grpSpPr>
          <a:xfrm>
            <a:off x="3995936" y="1461191"/>
            <a:ext cx="4032448" cy="2232248"/>
            <a:chOff x="1992248" y="2784662"/>
            <a:chExt cx="1718255" cy="1083234"/>
          </a:xfrm>
        </p:grpSpPr>
        <p:sp>
          <p:nvSpPr>
            <p:cNvPr id="91" name="직사각형 90"/>
            <p:cNvSpPr/>
            <p:nvPr/>
          </p:nvSpPr>
          <p:spPr>
            <a:xfrm>
              <a:off x="1992248" y="2931792"/>
              <a:ext cx="1718255" cy="93610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BFFA7"/>
              </a:solidFill>
              <a:miter lim="800000"/>
            </a:ln>
            <a:effectLst>
              <a:outerShdw dist="38100" dir="2700000" algn="tl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육각형 93"/>
            <p:cNvSpPr/>
            <p:nvPr/>
          </p:nvSpPr>
          <p:spPr>
            <a:xfrm>
              <a:off x="2024774" y="2784662"/>
              <a:ext cx="734552" cy="214332"/>
            </a:xfrm>
            <a:prstGeom prst="hexagon">
              <a:avLst>
                <a:gd name="adj" fmla="val 29668"/>
                <a:gd name="vf" fmla="val 115470"/>
              </a:avLst>
            </a:prstGeom>
            <a:solidFill>
              <a:srgbClr val="CBFFA7"/>
            </a:solidFill>
            <a:ln w="25400">
              <a:noFill/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OTF 030" pitchFamily="18" charset="-127"/>
                <a:ea typeface="210 옴니고딕OTF 030" pitchFamily="18" charset="-127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037515" y="2804834"/>
              <a:ext cx="709069" cy="194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요일별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 이용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</p:grpSp>
      <p:sp>
        <p:nvSpPr>
          <p:cNvPr id="121" name="TextBox 120"/>
          <p:cNvSpPr txBox="1"/>
          <p:nvPr/>
        </p:nvSpPr>
        <p:spPr>
          <a:xfrm>
            <a:off x="1208511" y="474225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이용 행태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11560" y="40775"/>
            <a:ext cx="1683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기초통계분석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-41146" y="-24682"/>
            <a:ext cx="7393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effectLst>
                  <a:outerShdw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effectLst>
                <a:outerShdw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graphicFrame>
        <p:nvGraphicFramePr>
          <p:cNvPr id="10" name="차트 9"/>
          <p:cNvGraphicFramePr/>
          <p:nvPr>
            <p:extLst>
              <p:ext uri="{D42A27DB-BD31-4B8C-83A1-F6EECF244321}">
                <p14:modId xmlns:p14="http://schemas.microsoft.com/office/powerpoint/2010/main" val="2174852041"/>
              </p:ext>
            </p:extLst>
          </p:nvPr>
        </p:nvGraphicFramePr>
        <p:xfrm>
          <a:off x="3995936" y="2025980"/>
          <a:ext cx="4082682" cy="1811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>
        <mc:Choice xmlns="" xmlns:cx1="http://schemas.microsoft.com/office/drawing/2015/9/8/chartex" Requires="cx1">
          <p:graphicFrame>
            <p:nvGraphicFramePr>
              <p:cNvPr id="5" name="차트 4"/>
              <p:cNvGraphicFramePr/>
              <p:nvPr>
                <p:extLst>
                  <p:ext uri="{D42A27DB-BD31-4B8C-83A1-F6EECF244321}">
                    <p14:modId xmlns:p14="http://schemas.microsoft.com/office/powerpoint/2010/main" val="4188124002"/>
                  </p:ext>
                </p:extLst>
              </p:nvPr>
            </p:nvGraphicFramePr>
            <p:xfrm>
              <a:off x="512927" y="1876532"/>
              <a:ext cx="3130984" cy="215482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5" name="차트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2927" y="1876532"/>
                <a:ext cx="3130984" cy="21548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340305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328507" y="1212631"/>
            <a:ext cx="7987909" cy="3591367"/>
            <a:chOff x="1992248" y="2828938"/>
            <a:chExt cx="1718255" cy="1038958"/>
          </a:xfrm>
        </p:grpSpPr>
        <p:sp>
          <p:nvSpPr>
            <p:cNvPr id="19" name="직사각형 18"/>
            <p:cNvSpPr/>
            <p:nvPr/>
          </p:nvSpPr>
          <p:spPr>
            <a:xfrm>
              <a:off x="1992248" y="2931792"/>
              <a:ext cx="1718255" cy="93610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BFFA7"/>
              </a:solidFill>
              <a:miter lim="800000"/>
            </a:ln>
            <a:effectLst>
              <a:outerShdw dist="38100" dir="2700000" algn="tl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육각형 19"/>
            <p:cNvSpPr/>
            <p:nvPr/>
          </p:nvSpPr>
          <p:spPr>
            <a:xfrm>
              <a:off x="2024774" y="2828938"/>
              <a:ext cx="555001" cy="124540"/>
            </a:xfrm>
            <a:prstGeom prst="hexagon">
              <a:avLst>
                <a:gd name="adj" fmla="val 29668"/>
                <a:gd name="vf" fmla="val 115470"/>
              </a:avLst>
            </a:prstGeom>
            <a:solidFill>
              <a:srgbClr val="CBFFA7"/>
            </a:solidFill>
            <a:ln w="25400">
              <a:noFill/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OTF 030" pitchFamily="18" charset="-127"/>
                <a:ea typeface="210 옴니고딕OTF 030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24774" y="2839847"/>
              <a:ext cx="555001" cy="11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월 별 이용 빈도</a:t>
              </a:r>
            </a:p>
          </p:txBody>
        </p:sp>
      </p:grpSp>
      <p:sp>
        <p:nvSpPr>
          <p:cNvPr id="121" name="TextBox 120"/>
          <p:cNvSpPr txBox="1"/>
          <p:nvPr/>
        </p:nvSpPr>
        <p:spPr>
          <a:xfrm>
            <a:off x="1213320" y="474225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이용 행태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11560" y="40775"/>
            <a:ext cx="1683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기초통계분석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-41146" y="-24682"/>
            <a:ext cx="7393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effectLst>
                  <a:outerShdw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effectLst>
                <a:outerShdw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271812" y="1790073"/>
            <a:ext cx="310588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6</a:t>
            </a: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월</a:t>
            </a: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9</a:t>
            </a: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월</a:t>
            </a: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10</a:t>
            </a: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월</a:t>
            </a:r>
            <a:endParaRPr lang="en-US" altLang="ko-KR" sz="14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</a:t>
            </a: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봄</a:t>
            </a: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가을에 가장 많은 이용 빈도</a:t>
            </a:r>
            <a:endParaRPr lang="en-US" altLang="ko-KR" sz="14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>
              <a:lnSpc>
                <a:spcPts val="2800"/>
              </a:lnSpc>
            </a:pP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</a:t>
            </a: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여름에도 어느 정도 이용빈도가</a:t>
            </a:r>
            <a:endParaRPr lang="en-US" altLang="ko-KR" sz="14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</a:t>
            </a: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있지만</a:t>
            </a: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날씨가 추운 겨울철에는</a:t>
            </a:r>
            <a:endParaRPr lang="en-US" altLang="ko-KR" sz="14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</a:t>
            </a: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이용빈도가 급 하락 함</a:t>
            </a: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07" y="1868964"/>
            <a:ext cx="4973186" cy="2634235"/>
          </a:xfrm>
          <a:prstGeom prst="rect">
            <a:avLst/>
          </a:prstGeom>
        </p:spPr>
      </p:pic>
      <p:sp>
        <p:nvSpPr>
          <p:cNvPr id="23" name="타원 22"/>
          <p:cNvSpPr/>
          <p:nvPr/>
        </p:nvSpPr>
        <p:spPr>
          <a:xfrm>
            <a:off x="3787173" y="1844730"/>
            <a:ext cx="535288" cy="52669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>
            <a:stCxn id="23" idx="6"/>
          </p:cNvCxnSpPr>
          <p:nvPr/>
        </p:nvCxnSpPr>
        <p:spPr>
          <a:xfrm>
            <a:off x="4322461" y="2108077"/>
            <a:ext cx="1185643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2584136" y="2012203"/>
            <a:ext cx="216024" cy="22190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3" idx="6"/>
          </p:cNvCxnSpPr>
          <p:nvPr/>
        </p:nvCxnSpPr>
        <p:spPr>
          <a:xfrm flipV="1">
            <a:off x="2800160" y="2108077"/>
            <a:ext cx="2652741" cy="1508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95624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328507" y="1212631"/>
            <a:ext cx="7987909" cy="3591367"/>
            <a:chOff x="1992248" y="2828938"/>
            <a:chExt cx="1718255" cy="1038958"/>
          </a:xfrm>
        </p:grpSpPr>
        <p:sp>
          <p:nvSpPr>
            <p:cNvPr id="19" name="직사각형 18"/>
            <p:cNvSpPr/>
            <p:nvPr/>
          </p:nvSpPr>
          <p:spPr>
            <a:xfrm>
              <a:off x="1992248" y="2931792"/>
              <a:ext cx="1718255" cy="93610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BFFA7"/>
              </a:solidFill>
              <a:miter lim="800000"/>
            </a:ln>
            <a:effectLst>
              <a:outerShdw dist="38100" dir="2700000" algn="tl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육각형 19"/>
            <p:cNvSpPr/>
            <p:nvPr/>
          </p:nvSpPr>
          <p:spPr>
            <a:xfrm>
              <a:off x="2024774" y="2828938"/>
              <a:ext cx="555001" cy="124540"/>
            </a:xfrm>
            <a:prstGeom prst="hexagon">
              <a:avLst>
                <a:gd name="adj" fmla="val 29668"/>
                <a:gd name="vf" fmla="val 115470"/>
              </a:avLst>
            </a:prstGeom>
            <a:solidFill>
              <a:srgbClr val="CBFFA7"/>
            </a:solidFill>
            <a:ln w="25400">
              <a:noFill/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OTF 030" pitchFamily="18" charset="-127"/>
                <a:ea typeface="210 옴니고딕OTF 030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24774" y="2839847"/>
              <a:ext cx="555001" cy="11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시간대별 이용 빈도</a:t>
              </a: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41" y="1784467"/>
            <a:ext cx="5292758" cy="2803507"/>
          </a:xfrm>
          <a:prstGeom prst="rect">
            <a:avLst/>
          </a:prstGeom>
        </p:spPr>
      </p:pic>
      <p:sp>
        <p:nvSpPr>
          <p:cNvPr id="121" name="TextBox 120"/>
          <p:cNvSpPr txBox="1"/>
          <p:nvPr/>
        </p:nvSpPr>
        <p:spPr>
          <a:xfrm>
            <a:off x="1213320" y="474225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이용 행태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11560" y="40775"/>
            <a:ext cx="1683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기초통계분석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-41146" y="-24682"/>
            <a:ext cx="7393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effectLst>
                  <a:outerShdw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effectLst>
                <a:outerShdw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186560" y="1878714"/>
            <a:ext cx="216024" cy="22190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2187022" y="2814666"/>
            <a:ext cx="216024" cy="22190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3" idx="6"/>
          </p:cNvCxnSpPr>
          <p:nvPr/>
        </p:nvCxnSpPr>
        <p:spPr>
          <a:xfrm>
            <a:off x="4402584" y="1989668"/>
            <a:ext cx="856528" cy="601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23" idx="6"/>
          </p:cNvCxnSpPr>
          <p:nvPr/>
        </p:nvCxnSpPr>
        <p:spPr>
          <a:xfrm flipV="1">
            <a:off x="2403046" y="2241960"/>
            <a:ext cx="2868766" cy="68366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5271812" y="1790073"/>
            <a:ext cx="3105886" cy="260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8</a:t>
            </a: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시</a:t>
            </a: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18</a:t>
            </a: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시에 이용 빈도의 급격한 </a:t>
            </a:r>
            <a:endParaRPr lang="en-US" altLang="ko-KR" sz="14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</a:t>
            </a: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상승이 이루어 짐</a:t>
            </a:r>
          </a:p>
          <a:p>
            <a:pPr>
              <a:lnSpc>
                <a:spcPts val="2800"/>
              </a:lnSpc>
            </a:pPr>
            <a:endParaRPr lang="en-US" altLang="ko-KR" sz="14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출퇴근 시간을 제외한 전체적인 </a:t>
            </a:r>
            <a:endParaRPr lang="en-US" altLang="ko-KR" sz="14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이용 빈도는 </a:t>
            </a: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5</a:t>
            </a: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시부터 꾸준히 상승 </a:t>
            </a:r>
            <a:endParaRPr lang="en-US" altLang="ko-KR" sz="14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후 </a:t>
            </a: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18</a:t>
            </a: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시 부터 하락하는 추세를 보임</a:t>
            </a:r>
            <a:endParaRPr lang="en-US" altLang="ko-KR" sz="14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1049868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328507" y="1212631"/>
            <a:ext cx="7987909" cy="3591367"/>
            <a:chOff x="1992248" y="2828938"/>
            <a:chExt cx="1718255" cy="1038958"/>
          </a:xfrm>
        </p:grpSpPr>
        <p:sp>
          <p:nvSpPr>
            <p:cNvPr id="19" name="직사각형 18"/>
            <p:cNvSpPr/>
            <p:nvPr/>
          </p:nvSpPr>
          <p:spPr>
            <a:xfrm>
              <a:off x="1992248" y="2931792"/>
              <a:ext cx="1718255" cy="93610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BFFA7"/>
              </a:solidFill>
              <a:miter lim="800000"/>
            </a:ln>
            <a:effectLst>
              <a:outerShdw dist="38100" dir="2700000" algn="tl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육각형 19"/>
            <p:cNvSpPr/>
            <p:nvPr/>
          </p:nvSpPr>
          <p:spPr>
            <a:xfrm>
              <a:off x="2024774" y="2828938"/>
              <a:ext cx="849300" cy="124540"/>
            </a:xfrm>
            <a:prstGeom prst="hexagon">
              <a:avLst>
                <a:gd name="adj" fmla="val 29668"/>
                <a:gd name="vf" fmla="val 115470"/>
              </a:avLst>
            </a:prstGeom>
            <a:solidFill>
              <a:srgbClr val="CBFFA7"/>
            </a:solidFill>
            <a:ln w="25400">
              <a:noFill/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OTF 030" pitchFamily="18" charset="-127"/>
                <a:ea typeface="210 옴니고딕OTF 030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24774" y="2839847"/>
              <a:ext cx="849300" cy="11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연관성 분석을 위한 데이터 생성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07" y="1851670"/>
            <a:ext cx="5292758" cy="2803507"/>
          </a:xfrm>
          <a:prstGeom prst="rect">
            <a:avLst/>
          </a:prstGeom>
        </p:spPr>
      </p:pic>
      <p:sp>
        <p:nvSpPr>
          <p:cNvPr id="121" name="TextBox 120"/>
          <p:cNvSpPr txBox="1"/>
          <p:nvPr/>
        </p:nvSpPr>
        <p:spPr>
          <a:xfrm>
            <a:off x="1057029" y="474225"/>
            <a:ext cx="1845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데이터 추출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86288" y="40775"/>
            <a:ext cx="1508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연관성 분석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-78015" y="-24682"/>
            <a:ext cx="813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effectLst>
                  <a:outerShdw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effectLst>
                <a:outerShdw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271812" y="1790073"/>
            <a:ext cx="310588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2195736" y="1923676"/>
            <a:ext cx="0" cy="2514141"/>
          </a:xfrm>
          <a:prstGeom prst="line">
            <a:avLst/>
          </a:prstGeom>
          <a:ln w="12700">
            <a:solidFill>
              <a:srgbClr val="00206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555776" y="1923676"/>
            <a:ext cx="0" cy="2514141"/>
          </a:xfrm>
          <a:prstGeom prst="line">
            <a:avLst/>
          </a:prstGeom>
          <a:ln w="12700">
            <a:solidFill>
              <a:srgbClr val="00206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4181838" y="1923676"/>
            <a:ext cx="0" cy="2514141"/>
          </a:xfrm>
          <a:prstGeom prst="line">
            <a:avLst/>
          </a:prstGeom>
          <a:ln w="12700">
            <a:solidFill>
              <a:srgbClr val="00206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572000" y="1923676"/>
            <a:ext cx="0" cy="2514141"/>
          </a:xfrm>
          <a:prstGeom prst="line">
            <a:avLst/>
          </a:prstGeom>
          <a:ln w="12700">
            <a:solidFill>
              <a:srgbClr val="00206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왼쪽/오른쪽 화살표 4"/>
          <p:cNvSpPr/>
          <p:nvPr/>
        </p:nvSpPr>
        <p:spPr>
          <a:xfrm>
            <a:off x="2203832" y="4376032"/>
            <a:ext cx="341810" cy="144016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왼쪽/오른쪽 화살표 25"/>
          <p:cNvSpPr/>
          <p:nvPr/>
        </p:nvSpPr>
        <p:spPr>
          <a:xfrm>
            <a:off x="4175596" y="4366541"/>
            <a:ext cx="396404" cy="132873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271812" y="1790073"/>
            <a:ext cx="3105886" cy="2914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7</a:t>
            </a: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시</a:t>
            </a: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~9</a:t>
            </a: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시의 이용 데이터 와</a:t>
            </a:r>
            <a:endParaRPr lang="en-US" altLang="ko-KR" sz="14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17</a:t>
            </a: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시</a:t>
            </a: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~ 19</a:t>
            </a: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시의 이용 데이터 </a:t>
            </a:r>
            <a:endParaRPr lang="en-US" altLang="ko-KR" sz="14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</a:t>
            </a: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각각 추출</a:t>
            </a:r>
            <a:endParaRPr lang="en-US" altLang="ko-KR" sz="14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ts val="2800"/>
              </a:lnSpc>
            </a:pPr>
            <a:endParaRPr lang="en-US" altLang="ko-KR" sz="14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대여소가 위치한 </a:t>
            </a:r>
            <a:r>
              <a:rPr lang="ko-KR" altLang="en-US" sz="14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구이름으로</a:t>
            </a:r>
            <a:endParaRPr lang="en-US" altLang="ko-KR" sz="14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연관성 분석을 실행하여</a:t>
            </a:r>
            <a:endParaRPr lang="en-US" altLang="ko-KR" sz="14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</a:t>
            </a: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출퇴근 시간에 따른 구별 </a:t>
            </a:r>
            <a:endParaRPr lang="en-US" altLang="ko-KR" sz="14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</a:t>
            </a: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이동 방향 및 행태 확인</a:t>
            </a: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928705" y="1518036"/>
            <a:ext cx="839054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morning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3948968" y="1518036"/>
            <a:ext cx="83905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evening</a:t>
            </a:r>
          </a:p>
        </p:txBody>
      </p:sp>
    </p:spTree>
    <p:extLst>
      <p:ext uri="{BB962C8B-B14F-4D97-AF65-F5344CB8AC3E}">
        <p14:creationId xmlns:p14="http://schemas.microsoft.com/office/powerpoint/2010/main" val="338716986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328508" y="1212636"/>
            <a:ext cx="7987909" cy="3591369"/>
            <a:chOff x="1992248" y="2828938"/>
            <a:chExt cx="1718255" cy="1038958"/>
          </a:xfrm>
        </p:grpSpPr>
        <p:sp>
          <p:nvSpPr>
            <p:cNvPr id="19" name="직사각형 18"/>
            <p:cNvSpPr/>
            <p:nvPr/>
          </p:nvSpPr>
          <p:spPr>
            <a:xfrm>
              <a:off x="1992248" y="2931792"/>
              <a:ext cx="1718255" cy="93610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BFFA7"/>
              </a:solidFill>
              <a:miter lim="800000"/>
            </a:ln>
            <a:effectLst>
              <a:outerShdw dist="38100" dir="2700000" algn="tl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육각형 19"/>
            <p:cNvSpPr/>
            <p:nvPr/>
          </p:nvSpPr>
          <p:spPr>
            <a:xfrm>
              <a:off x="2024774" y="2828938"/>
              <a:ext cx="487518" cy="124540"/>
            </a:xfrm>
            <a:prstGeom prst="hexagon">
              <a:avLst>
                <a:gd name="adj" fmla="val 29668"/>
                <a:gd name="vf" fmla="val 115470"/>
              </a:avLst>
            </a:prstGeom>
            <a:solidFill>
              <a:srgbClr val="CBFFA7"/>
            </a:solidFill>
            <a:ln w="25400">
              <a:noFill/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OTF 030" pitchFamily="18" charset="-127"/>
                <a:ea typeface="210 옴니고딕OTF 030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49043" y="2837729"/>
              <a:ext cx="463249" cy="11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연관성 규칙 생성</a:t>
              </a:r>
            </a:p>
          </p:txBody>
        </p:sp>
      </p:grpSp>
      <p:sp>
        <p:nvSpPr>
          <p:cNvPr id="121" name="TextBox 120"/>
          <p:cNvSpPr txBox="1"/>
          <p:nvPr/>
        </p:nvSpPr>
        <p:spPr>
          <a:xfrm>
            <a:off x="685935" y="474225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연관성 규칙 생성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5271812" y="1790073"/>
            <a:ext cx="310588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592539" y="1893278"/>
            <a:ext cx="1512168" cy="64807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5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데이터 추출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2792309" y="1893278"/>
            <a:ext cx="2693562" cy="64807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트랜잭션 데이터로 변경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6173474" y="1893278"/>
            <a:ext cx="1749074" cy="64807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연관 규칙 생성</a:t>
            </a:r>
            <a:endParaRPr lang="ko-KR" altLang="en-US" dirty="0"/>
          </a:p>
        </p:txBody>
      </p:sp>
      <p:sp>
        <p:nvSpPr>
          <p:cNvPr id="33" name="오른쪽 화살표 32"/>
          <p:cNvSpPr/>
          <p:nvPr/>
        </p:nvSpPr>
        <p:spPr>
          <a:xfrm>
            <a:off x="2000694" y="2080463"/>
            <a:ext cx="895628" cy="250216"/>
          </a:xfrm>
          <a:prstGeom prst="rightArrow">
            <a:avLst/>
          </a:prstGeom>
          <a:solidFill>
            <a:srgbClr val="89D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5375825" y="2087428"/>
            <a:ext cx="895628" cy="250216"/>
          </a:xfrm>
          <a:prstGeom prst="rightArrow">
            <a:avLst/>
          </a:prstGeom>
          <a:solidFill>
            <a:srgbClr val="89D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622648" y="2607943"/>
            <a:ext cx="1736083" cy="260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Ex) morning data</a:t>
            </a:r>
          </a:p>
          <a:p>
            <a:pPr>
              <a:lnSpc>
                <a:spcPts val="2800"/>
              </a:lnSpc>
            </a:pP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ID      ID2</a:t>
            </a:r>
          </a:p>
          <a:p>
            <a:pPr>
              <a:lnSpc>
                <a:spcPts val="2800"/>
              </a:lnSpc>
            </a:pP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</a:t>
            </a: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강남구 서초구</a:t>
            </a:r>
            <a:endParaRPr lang="en-US" altLang="ko-KR" sz="14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</a:t>
            </a: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강남구 중랑구</a:t>
            </a:r>
            <a:endParaRPr lang="en-US" altLang="ko-KR" sz="14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</a:t>
            </a: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강북구 강서구</a:t>
            </a:r>
            <a:endParaRPr lang="en-US" altLang="ko-KR" sz="14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</a:t>
            </a:r>
          </a:p>
          <a:p>
            <a:pPr marL="268288" indent="-268288">
              <a:lnSpc>
                <a:spcPts val="2800"/>
              </a:lnSpc>
              <a:buFont typeface="Wingdings" panose="05000000000000000000" pitchFamily="2" charset="2"/>
              <a:buChar char="§"/>
            </a:pPr>
            <a:endParaRPr lang="en-US" altLang="ko-KR" sz="14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968442" y="4318675"/>
            <a:ext cx="760361" cy="810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ko-KR" altLang="en-US" sz="2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. . </a:t>
            </a: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</a:t>
            </a:r>
          </a:p>
          <a:p>
            <a:pPr marL="268288" indent="-268288">
              <a:lnSpc>
                <a:spcPts val="2800"/>
              </a:lnSpc>
              <a:buFont typeface="Wingdings" panose="05000000000000000000" pitchFamily="2" charset="2"/>
              <a:buChar char="§"/>
            </a:pPr>
            <a:endParaRPr lang="en-US" altLang="ko-KR" sz="14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663850" y="2531926"/>
            <a:ext cx="1955985" cy="39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11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</a:t>
            </a:r>
            <a:r>
              <a:rPr lang="ko-KR" altLang="en-US" sz="11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지지도</a:t>
            </a:r>
            <a:r>
              <a:rPr lang="en-US" altLang="ko-KR" sz="11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&amp;</a:t>
            </a:r>
            <a:r>
              <a:rPr lang="ko-KR" altLang="en-US" sz="11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신뢰도 </a:t>
            </a:r>
            <a:r>
              <a:rPr lang="en-US" altLang="ko-KR" sz="11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0.8</a:t>
            </a:r>
            <a:r>
              <a:rPr lang="ko-KR" altLang="en-US" sz="11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이상</a:t>
            </a:r>
            <a:r>
              <a:rPr lang="en-US" altLang="ko-KR" sz="11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      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86288" y="40775"/>
            <a:ext cx="1508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연관성 분석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-78015" y="-24682"/>
            <a:ext cx="813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effectLst>
                  <a:outerShdw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effectLst>
                <a:outerShdw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24" name="오른쪽 화살표 32">
            <a:extLst>
              <a:ext uri="{FF2B5EF4-FFF2-40B4-BE49-F238E27FC236}">
                <a16:creationId xmlns:a16="http://schemas.microsoft.com/office/drawing/2014/main" id="{D65FC03C-B390-4EFE-9D1E-6CEBFBCF1B72}"/>
              </a:ext>
            </a:extLst>
          </p:cNvPr>
          <p:cNvSpPr/>
          <p:nvPr/>
        </p:nvSpPr>
        <p:spPr>
          <a:xfrm>
            <a:off x="2537458" y="3492681"/>
            <a:ext cx="781751" cy="250216"/>
          </a:xfrm>
          <a:prstGeom prst="rightArrow">
            <a:avLst/>
          </a:prstGeom>
          <a:solidFill>
            <a:srgbClr val="89D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A4ADAB-CD29-4B1E-9632-D0A771182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318" y="2915332"/>
            <a:ext cx="3053636" cy="1718396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DE5D5AF9-F4D8-4FBF-A469-546C76AF37C9}"/>
              </a:ext>
            </a:extLst>
          </p:cNvPr>
          <p:cNvSpPr/>
          <p:nvPr/>
        </p:nvSpPr>
        <p:spPr>
          <a:xfrm>
            <a:off x="6304441" y="2924341"/>
            <a:ext cx="1749074" cy="64807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총 </a:t>
            </a:r>
            <a:r>
              <a:rPr lang="en-US" altLang="ko-KR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66</a:t>
            </a:r>
            <a:r>
              <a:rPr lang="ko-KR" altLang="en-US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개의 규칙 생성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E5D5AF9-F4D8-4FBF-A469-546C76AF37C9}"/>
              </a:ext>
            </a:extLst>
          </p:cNvPr>
          <p:cNvSpPr/>
          <p:nvPr/>
        </p:nvSpPr>
        <p:spPr>
          <a:xfrm>
            <a:off x="6314587" y="3866510"/>
            <a:ext cx="1749074" cy="64807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규칙 없음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694381" y="2526667"/>
            <a:ext cx="83905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1400" b="1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Morning</a:t>
            </a:r>
            <a:endParaRPr lang="en-US" altLang="ko-KR" sz="1400" b="1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759451" y="3489546"/>
            <a:ext cx="83905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14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E</a:t>
            </a:r>
            <a:r>
              <a:rPr lang="en-US" altLang="ko-KR" sz="1400" b="1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vening</a:t>
            </a:r>
            <a:endParaRPr lang="en-US" altLang="ko-KR" sz="1400" b="1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30140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251520" y="987574"/>
            <a:ext cx="7987909" cy="4104456"/>
            <a:chOff x="1992248" y="2828938"/>
            <a:chExt cx="1718255" cy="1038958"/>
          </a:xfrm>
        </p:grpSpPr>
        <p:sp>
          <p:nvSpPr>
            <p:cNvPr id="19" name="직사각형 18"/>
            <p:cNvSpPr/>
            <p:nvPr/>
          </p:nvSpPr>
          <p:spPr>
            <a:xfrm>
              <a:off x="1992248" y="2931792"/>
              <a:ext cx="1718255" cy="93610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BFFA7"/>
              </a:solidFill>
              <a:miter lim="800000"/>
            </a:ln>
            <a:effectLst>
              <a:outerShdw dist="38100" dir="2700000" algn="tl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육각형 19"/>
            <p:cNvSpPr/>
            <p:nvPr/>
          </p:nvSpPr>
          <p:spPr>
            <a:xfrm>
              <a:off x="2024774" y="2828938"/>
              <a:ext cx="539512" cy="124540"/>
            </a:xfrm>
            <a:prstGeom prst="hexagon">
              <a:avLst>
                <a:gd name="adj" fmla="val 29668"/>
                <a:gd name="vf" fmla="val 115470"/>
              </a:avLst>
            </a:prstGeom>
            <a:solidFill>
              <a:srgbClr val="CBFFA7"/>
            </a:solidFill>
            <a:ln w="25400">
              <a:noFill/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OTF 030" pitchFamily="18" charset="-127"/>
                <a:ea typeface="210 옴니고딕OTF 030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49043" y="2837729"/>
              <a:ext cx="515243" cy="11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연관성 </a:t>
              </a:r>
              <a:r>
                <a:rPr lang="ko-KR" altLang="en-US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규칙 시각화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</p:grpSp>
      <p:sp>
        <p:nvSpPr>
          <p:cNvPr id="121" name="TextBox 120"/>
          <p:cNvSpPr txBox="1"/>
          <p:nvPr/>
        </p:nvSpPr>
        <p:spPr>
          <a:xfrm>
            <a:off x="1437740" y="474225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시각화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6288" y="40775"/>
            <a:ext cx="1508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연관성 분석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78015" y="-24682"/>
            <a:ext cx="813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effectLst>
                  <a:outerShdw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effectLst>
                <a:outerShdw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46"/>
          <a:stretch/>
        </p:blipFill>
        <p:spPr>
          <a:xfrm>
            <a:off x="845292" y="1514304"/>
            <a:ext cx="3401806" cy="30139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6"/>
          <a:stretch/>
        </p:blipFill>
        <p:spPr>
          <a:xfrm>
            <a:off x="4242175" y="1478551"/>
            <a:ext cx="3489474" cy="303493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912030" y="1453551"/>
            <a:ext cx="83905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M</a:t>
            </a:r>
            <a:r>
              <a:rPr lang="en-US" altLang="ko-KR" sz="14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orning</a:t>
            </a:r>
            <a:endParaRPr lang="en-US" altLang="ko-KR" sz="14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20075" y="1448155"/>
            <a:ext cx="83905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14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Evening</a:t>
            </a:r>
            <a:endParaRPr lang="en-US" altLang="ko-KR" sz="14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2122" y="4579038"/>
            <a:ext cx="8008924" cy="400110"/>
          </a:xfrm>
          <a:prstGeom prst="rect">
            <a:avLst/>
          </a:prstGeom>
          <a:solidFill>
            <a:srgbClr val="D8FAE5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저녁이용은</a:t>
            </a:r>
            <a:r>
              <a:rPr lang="ko-KR" altLang="en-US" sz="2000" spc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구별 상호 연결 강도가 상대적으로 약함</a:t>
            </a:r>
            <a:endParaRPr lang="ko-KR" alt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78780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376069" y="843557"/>
            <a:ext cx="7987909" cy="4180785"/>
            <a:chOff x="1992248" y="2828938"/>
            <a:chExt cx="1718255" cy="1245193"/>
          </a:xfrm>
        </p:grpSpPr>
        <p:sp>
          <p:nvSpPr>
            <p:cNvPr id="19" name="직사각형 18"/>
            <p:cNvSpPr/>
            <p:nvPr/>
          </p:nvSpPr>
          <p:spPr>
            <a:xfrm>
              <a:off x="1992248" y="2931792"/>
              <a:ext cx="1718255" cy="11423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BFFA7"/>
              </a:solidFill>
              <a:miter lim="800000"/>
            </a:ln>
            <a:effectLst>
              <a:outerShdw dist="38100" dir="2700000" algn="tl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육각형 19"/>
            <p:cNvSpPr/>
            <p:nvPr/>
          </p:nvSpPr>
          <p:spPr>
            <a:xfrm>
              <a:off x="2024774" y="2828938"/>
              <a:ext cx="539512" cy="124540"/>
            </a:xfrm>
            <a:prstGeom prst="hexagon">
              <a:avLst>
                <a:gd name="adj" fmla="val 29668"/>
                <a:gd name="vf" fmla="val 115470"/>
              </a:avLst>
            </a:prstGeom>
            <a:solidFill>
              <a:srgbClr val="CBFFA7"/>
            </a:solidFill>
            <a:ln w="25400">
              <a:noFill/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OTF 030" pitchFamily="18" charset="-127"/>
                <a:ea typeface="210 옴니고딕OTF 030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49043" y="2837729"/>
              <a:ext cx="515243" cy="11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연관성 </a:t>
              </a:r>
              <a:r>
                <a:rPr lang="ko-KR" altLang="en-US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규칙 시각화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</p:grpSp>
      <p:sp>
        <p:nvSpPr>
          <p:cNvPr id="121" name="TextBox 120"/>
          <p:cNvSpPr txBox="1"/>
          <p:nvPr/>
        </p:nvSpPr>
        <p:spPr>
          <a:xfrm>
            <a:off x="1437740" y="474225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시각화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273781" y="1851670"/>
            <a:ext cx="310588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6288" y="40775"/>
            <a:ext cx="1508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연관성 분석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78015" y="-24682"/>
            <a:ext cx="813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effectLst>
                  <a:outerShdw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effectLst>
                <a:outerShdw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20" y="1308379"/>
            <a:ext cx="3732579" cy="3063825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5117242" y="2716304"/>
            <a:ext cx="288032" cy="247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300464" y="2560484"/>
            <a:ext cx="288032" cy="247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125805" y="3094732"/>
            <a:ext cx="288032" cy="247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5391219" y="3247132"/>
            <a:ext cx="288032" cy="247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913488" y="3409806"/>
            <a:ext cx="288032" cy="247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6261094" y="3284808"/>
            <a:ext cx="288032" cy="247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5694302" y="2985143"/>
            <a:ext cx="288032" cy="247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5826154" y="2726582"/>
            <a:ext cx="288032" cy="247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5978555" y="2313912"/>
            <a:ext cx="288032" cy="247977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5689166" y="2497134"/>
            <a:ext cx="288032" cy="247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6280918" y="2516217"/>
            <a:ext cx="288032" cy="247977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6637484" y="2360502"/>
            <a:ext cx="288032" cy="247977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6190799" y="2784071"/>
            <a:ext cx="288032" cy="247977"/>
          </a:xfrm>
          <a:prstGeom prst="ellipse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53585" y="4412478"/>
            <a:ext cx="7832876" cy="584775"/>
          </a:xfrm>
          <a:prstGeom prst="rect">
            <a:avLst/>
          </a:prstGeom>
          <a:solidFill>
            <a:srgbClr val="D8FAE5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서울 중심부에서 상호 교류가 강하며</a:t>
            </a:r>
            <a:endParaRPr lang="en-US" altLang="ko-KR" sz="1600" spc="600" dirty="0" smtClean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pPr algn="ctr"/>
            <a:r>
              <a:rPr lang="ko-KR" altLang="en-US" sz="1600" spc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중구는 상호 연관성이 가장 높음</a:t>
            </a:r>
            <a:endParaRPr lang="en-US" altLang="ko-KR" sz="1600" spc="600" dirty="0" smtClean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803351" y="2749159"/>
            <a:ext cx="288032" cy="247977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5855985" y="2702415"/>
            <a:ext cx="288032" cy="247977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5864392" y="2695693"/>
            <a:ext cx="288032" cy="247977"/>
          </a:xfrm>
          <a:prstGeom prst="ellipse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5680355" y="2454438"/>
            <a:ext cx="288032" cy="247977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6219992" y="2784071"/>
            <a:ext cx="288032" cy="247977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7654" t="10583" r="12803" b="12375"/>
          <a:stretch/>
        </p:blipFill>
        <p:spPr>
          <a:xfrm>
            <a:off x="527277" y="1343525"/>
            <a:ext cx="3106186" cy="310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79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그룹 76"/>
          <p:cNvGrpSpPr/>
          <p:nvPr/>
        </p:nvGrpSpPr>
        <p:grpSpPr>
          <a:xfrm>
            <a:off x="801493" y="1203598"/>
            <a:ext cx="6850928" cy="2515406"/>
            <a:chOff x="1025257" y="1557286"/>
            <a:chExt cx="1718255" cy="936104"/>
          </a:xfrm>
        </p:grpSpPr>
        <p:sp>
          <p:nvSpPr>
            <p:cNvPr id="60" name="직사각형 59"/>
            <p:cNvSpPr/>
            <p:nvPr/>
          </p:nvSpPr>
          <p:spPr>
            <a:xfrm>
              <a:off x="1025257" y="1557286"/>
              <a:ext cx="1718255" cy="93610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CECFF"/>
              </a:solidFill>
              <a:miter lim="800000"/>
            </a:ln>
            <a:effectLst>
              <a:outerShdw dist="38100" dir="2700000" algn="tl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095916" y="1727399"/>
              <a:ext cx="1576938" cy="139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ts val="1600"/>
                </a:lnSpc>
              </a:pPr>
              <a:endParaRPr lang="ko-KR" altLang="en-US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281449" y="474225"/>
            <a:ext cx="1396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err="1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인사이트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26274" y="1444369"/>
            <a:ext cx="347216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indent="-268288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아침 이동 동선이 비교적 명확함</a:t>
            </a:r>
            <a:endParaRPr lang="en-US" altLang="ko-KR" sz="14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268288" indent="-268288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ko-KR" altLang="en-US" sz="14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아침 </a:t>
            </a: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시간 </a:t>
            </a:r>
            <a:r>
              <a:rPr lang="ko-KR" altLang="en-US" sz="14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주로 출근을 위한 이동으로</a:t>
            </a:r>
            <a:endParaRPr lang="en-US" altLang="ko-KR" sz="1400" spc="-50" dirty="0" smtClean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4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  <a:r>
              <a:rPr lang="ko-KR" altLang="en-US" sz="14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유추됨</a:t>
            </a:r>
            <a:endParaRPr lang="en-US" altLang="ko-KR" sz="14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74917" y="2906089"/>
            <a:ext cx="6704079" cy="400110"/>
          </a:xfrm>
          <a:prstGeom prst="rect">
            <a:avLst/>
          </a:prstGeom>
          <a:solidFill>
            <a:srgbClr val="D8FAE5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고정적인 이용에는 사회활동과 관련이 있음</a:t>
            </a:r>
            <a:endParaRPr lang="ko-KR" alt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6" name="아래쪽 화살표 5"/>
          <p:cNvSpPr/>
          <p:nvPr/>
        </p:nvSpPr>
        <p:spPr>
          <a:xfrm>
            <a:off x="3974666" y="2491555"/>
            <a:ext cx="504582" cy="397238"/>
          </a:xfrm>
          <a:prstGeom prst="downArrow">
            <a:avLst/>
          </a:prstGeom>
          <a:gradFill>
            <a:gsLst>
              <a:gs pos="100000">
                <a:srgbClr val="CCFFCC"/>
              </a:gs>
              <a:gs pos="0">
                <a:srgbClr val="CCECFF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270659" y="1444369"/>
            <a:ext cx="347216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indent="-268288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ko-KR" altLang="en-US" sz="14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서울 중심부에서 상호 연관성이 높음</a:t>
            </a:r>
            <a:endParaRPr lang="en-US" altLang="ko-KR" sz="1400" spc="-50" dirty="0" smtClean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268288" indent="-268288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14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아침 시간을 제외하면 유의한 </a:t>
            </a:r>
            <a:endParaRPr lang="en-US" altLang="ko-KR" sz="1400" spc="-50" dirty="0" smtClean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4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  <a:r>
              <a:rPr lang="ko-KR" altLang="en-US" sz="14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이용</a:t>
            </a:r>
            <a:r>
              <a:rPr lang="en-US" altLang="ko-KR" sz="14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14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규칙을 찾기 힘듦</a:t>
            </a:r>
            <a:endParaRPr lang="en-US" altLang="ko-KR" sz="14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6288" y="40775"/>
            <a:ext cx="1508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연관성 분석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78015" y="-24682"/>
            <a:ext cx="813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effectLst>
                  <a:outerShdw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effectLst>
                <a:outerShdw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3087" y="3306199"/>
            <a:ext cx="6527749" cy="400110"/>
          </a:xfrm>
          <a:prstGeom prst="rect">
            <a:avLst/>
          </a:prstGeom>
          <a:solidFill>
            <a:srgbClr val="D8FAE5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이용 행태가 지역에 따라 달라질 수 있음</a:t>
            </a:r>
            <a:endParaRPr lang="ko-KR" alt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59845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506632" y="1243668"/>
            <a:ext cx="8130752" cy="400110"/>
          </a:xfrm>
          <a:prstGeom prst="rect">
            <a:avLst/>
          </a:prstGeom>
          <a:solidFill>
            <a:srgbClr val="D8FAE5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대여소 별 총 이용 빈도 </a:t>
            </a:r>
            <a:r>
              <a:rPr lang="en-US" altLang="ko-KR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| </a:t>
            </a:r>
            <a:r>
              <a:rPr lang="ko-KR" altLang="en-US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대여소 별 평균 이용 거리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485293" y="1923678"/>
            <a:ext cx="6173425" cy="1528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indent="-268288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얼마나 많이 이용했는가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얼마나 많이 </a:t>
            </a:r>
            <a:r>
              <a:rPr lang="ko-KR" altLang="en-US" sz="16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이동하는가를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기준으로 군집</a:t>
            </a:r>
            <a:endParaRPr lang="en-US" altLang="ko-KR" sz="16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268288" indent="-268288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대여소 별 이용 빈도와 대여소 별 이용 거리를 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1, 2, 3 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점수화 하여</a:t>
            </a:r>
            <a:endParaRPr lang="en-US" altLang="ko-KR" sz="16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  <a:r>
              <a:rPr lang="ko-KR" altLang="en-US" sz="16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클러스터링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실행</a:t>
            </a:r>
            <a:endParaRPr lang="en-US" altLang="ko-KR" sz="16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ts val="2800"/>
              </a:lnSpc>
            </a:pPr>
            <a:endParaRPr lang="en-US" altLang="ko-KR" sz="16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82967" y="474225"/>
            <a:ext cx="3193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err="1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클러스터링</a:t>
            </a:r>
            <a:r>
              <a:rPr lang="ko-KR" altLang="en-US" spc="600" dirty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변수 선정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1510" y="40775"/>
            <a:ext cx="1443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클러스터링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8704" y="-24682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effectLst>
                  <a:outerShdw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03</a:t>
            </a:r>
            <a:endParaRPr lang="ko-KR" altLang="en-US" sz="3600" dirty="0">
              <a:solidFill>
                <a:schemeClr val="bg1"/>
              </a:solidFill>
              <a:effectLst>
                <a:outerShdw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31676" y="3211689"/>
            <a:ext cx="1512168" cy="648072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5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이용 빈도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51520" y="4011910"/>
            <a:ext cx="1512168" cy="648072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이동 거리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918087" y="3211689"/>
            <a:ext cx="1512168" cy="648072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이상치 제거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604498" y="3211689"/>
            <a:ext cx="1512168" cy="648072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K-means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290909" y="3211689"/>
            <a:ext cx="1512168" cy="648072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점수화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918087" y="4011910"/>
            <a:ext cx="1512168" cy="648072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이상치 제거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604498" y="4011910"/>
            <a:ext cx="1512168" cy="648072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K-means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5290909" y="4011910"/>
            <a:ext cx="1512168" cy="648072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점수화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7308304" y="3579322"/>
            <a:ext cx="1512168" cy="648072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군집화</a:t>
            </a:r>
            <a:endParaRPr lang="ko-KR" altLang="en-US" dirty="0"/>
          </a:p>
        </p:txBody>
      </p:sp>
      <p:sp>
        <p:nvSpPr>
          <p:cNvPr id="2" name="오른쪽 화살표 1"/>
          <p:cNvSpPr/>
          <p:nvPr/>
        </p:nvSpPr>
        <p:spPr>
          <a:xfrm>
            <a:off x="1674270" y="3452302"/>
            <a:ext cx="331596" cy="216024"/>
          </a:xfrm>
          <a:prstGeom prst="rightArrow">
            <a:avLst/>
          </a:prstGeom>
          <a:solidFill>
            <a:srgbClr val="89D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3370562" y="3452302"/>
            <a:ext cx="331596" cy="216024"/>
          </a:xfrm>
          <a:prstGeom prst="rightArrow">
            <a:avLst/>
          </a:prstGeom>
          <a:solidFill>
            <a:srgbClr val="89D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5066854" y="3452302"/>
            <a:ext cx="331596" cy="216024"/>
          </a:xfrm>
          <a:prstGeom prst="rightArrow">
            <a:avLst/>
          </a:prstGeom>
          <a:solidFill>
            <a:srgbClr val="89D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1674270" y="4227394"/>
            <a:ext cx="331596" cy="216024"/>
          </a:xfrm>
          <a:prstGeom prst="rightArrow">
            <a:avLst/>
          </a:prstGeom>
          <a:solidFill>
            <a:srgbClr val="89D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3370562" y="4227394"/>
            <a:ext cx="331596" cy="216024"/>
          </a:xfrm>
          <a:prstGeom prst="rightArrow">
            <a:avLst/>
          </a:prstGeom>
          <a:solidFill>
            <a:srgbClr val="89D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5066854" y="4227394"/>
            <a:ext cx="331596" cy="216024"/>
          </a:xfrm>
          <a:prstGeom prst="rightArrow">
            <a:avLst/>
          </a:prstGeom>
          <a:solidFill>
            <a:srgbClr val="89D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 rot="690265">
            <a:off x="6703141" y="3510503"/>
            <a:ext cx="753220" cy="222638"/>
          </a:xfrm>
          <a:prstGeom prst="rightArrow">
            <a:avLst/>
          </a:prstGeom>
          <a:solidFill>
            <a:srgbClr val="89D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 rot="20365873">
            <a:off x="6676417" y="4148354"/>
            <a:ext cx="780237" cy="223216"/>
          </a:xfrm>
          <a:prstGeom prst="rightArrow">
            <a:avLst/>
          </a:prstGeom>
          <a:solidFill>
            <a:srgbClr val="89D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395553" y="3868135"/>
            <a:ext cx="1513240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ko-KR" altLang="en-US" sz="1050" spc="-5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이상치 제거 전 데이터</a:t>
            </a:r>
            <a:endParaRPr lang="en-US" altLang="ko-KR" sz="105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5694141"/>
      </p:ext>
    </p:extLst>
  </p:cSld>
  <p:clrMapOvr>
    <a:masterClrMapping/>
  </p:clrMapOvr>
  <p:transition spd="slow">
    <p:push dir="u"/>
  </p:transition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1511478" y="474225"/>
            <a:ext cx="93647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pc="600" mc:Ignorable="hp" hp:hslEmbossed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210 옴니고딕 050"/>
                <a:ea typeface="210 옴니고딕 050"/>
              </a:rPr>
              <a:t>목 적</a:t>
            </a:r>
            <a:endParaRPr xmlns:mc="http://schemas.openxmlformats.org/markup-compatibility/2006" xmlns:hp="http://schemas.haansoft.com/office/presentation/8.0" lang="ko-KR" altLang="en-US" spc="600" mc:Ignorable="hp" hp:hslEmbossed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210 옴니고딕 050"/>
              <a:ea typeface="210 옴니고딕 05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0380" y="991324"/>
            <a:ext cx="2299027" cy="400110"/>
          </a:xfrm>
          <a:prstGeom prst="rect">
            <a:avLst/>
          </a:prstGeom>
          <a:solidFill>
            <a:srgbClr val="d8fae5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 spc="60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/>
                <a:ea typeface="210 옴니고딕 050"/>
              </a:rPr>
              <a:t>프로젝트 목적</a:t>
            </a:r>
            <a:endParaRPr lang="ko-KR" altLang="en-US" sz="2000" spc="600">
              <a:solidFill>
                <a:schemeClr val="tx1">
                  <a:lumMod val="65000"/>
                  <a:lumOff val="35000"/>
                </a:schemeClr>
              </a:solidFill>
              <a:latin typeface="210 옴니고딕 050"/>
              <a:ea typeface="210 옴니고딕 05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9552" y="1539201"/>
            <a:ext cx="3086944" cy="32619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51920" y="1566698"/>
            <a:ext cx="4726072" cy="9307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51920" y="2713506"/>
            <a:ext cx="4687720" cy="165618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00418" y="1745353"/>
            <a:ext cx="971550" cy="381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499992" y="2929530"/>
            <a:ext cx="2716235" cy="319557"/>
          </a:xfrm>
          <a:prstGeom prst="rect">
            <a:avLst/>
          </a:prstGeom>
          <a:ln w="19050">
            <a:solidFill>
              <a:schemeClr val="accent3">
                <a:lumMod val="50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7"/>
          <a:srcRect l="1570" t="22270" r="3510" b="12940"/>
          <a:stretch>
            <a:fillRect/>
          </a:stretch>
        </p:blipFill>
        <p:spPr>
          <a:xfrm>
            <a:off x="787956" y="4153666"/>
            <a:ext cx="2016224" cy="216024"/>
          </a:xfrm>
          <a:prstGeom prst="rect">
            <a:avLst/>
          </a:prstGeom>
          <a:ln w="19050">
            <a:solidFill>
              <a:schemeClr val="accent3">
                <a:lumMod val="50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6" y="1688203"/>
            <a:ext cx="3486150" cy="247650"/>
          </a:xfrm>
          <a:prstGeom prst="rect">
            <a:avLst/>
          </a:prstGeom>
          <a:ln w="19050">
            <a:solidFill>
              <a:schemeClr val="accent3">
                <a:lumMod val="50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u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506632" y="1243668"/>
            <a:ext cx="8130752" cy="400110"/>
          </a:xfrm>
          <a:prstGeom prst="rect">
            <a:avLst/>
          </a:prstGeom>
          <a:solidFill>
            <a:srgbClr val="D8FAE5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대여소 별 총 이용 빈도 </a:t>
            </a:r>
            <a:r>
              <a:rPr lang="en-US" altLang="ko-KR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| </a:t>
            </a:r>
            <a:r>
              <a:rPr lang="ko-KR" altLang="en-US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대여소 별 평균 이용 거리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82967" y="474225"/>
            <a:ext cx="3193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err="1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클러스터링</a:t>
            </a:r>
            <a:r>
              <a:rPr lang="ko-KR" altLang="en-US" spc="600" dirty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변수 선정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1510" y="40775"/>
            <a:ext cx="1443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클러스터링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8704" y="-24682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effectLst>
                  <a:outerShdw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03</a:t>
            </a:r>
            <a:endParaRPr lang="ko-KR" altLang="en-US" sz="3600" dirty="0">
              <a:solidFill>
                <a:schemeClr val="bg1"/>
              </a:solidFill>
              <a:effectLst>
                <a:outerShdw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06632" y="1643778"/>
            <a:ext cx="6173425" cy="810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indent="-268288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ko-KR" altLang="en-US" sz="16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두 변수간의 상관관계 정도 확인</a:t>
            </a:r>
            <a:endParaRPr lang="en-US" altLang="ko-KR" sz="16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268288" indent="-268288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ko-KR" altLang="en-US" sz="16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두 변수간의 이질적인 특성이 있어야 유의한 세분화가 진행됨</a:t>
            </a:r>
            <a:r>
              <a:rPr lang="en-US" altLang="ko-KR" sz="16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r>
              <a:rPr lang="ko-KR" altLang="en-US" sz="16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en-US" altLang="ko-KR" sz="16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420710"/>
            <a:ext cx="2662710" cy="2630794"/>
          </a:xfrm>
          <a:prstGeom prst="rect">
            <a:avLst/>
          </a:prstGeom>
        </p:spPr>
      </p:pic>
      <p:sp>
        <p:nvSpPr>
          <p:cNvPr id="27" name="타원 26"/>
          <p:cNvSpPr/>
          <p:nvPr/>
        </p:nvSpPr>
        <p:spPr>
          <a:xfrm>
            <a:off x="2555776" y="3231188"/>
            <a:ext cx="432048" cy="4293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77B4503-55BC-4138-B22E-8D3280990760}"/>
              </a:ext>
            </a:extLst>
          </p:cNvPr>
          <p:cNvCxnSpPr>
            <a:cxnSpLocks/>
          </p:cNvCxnSpPr>
          <p:nvPr/>
        </p:nvCxnSpPr>
        <p:spPr>
          <a:xfrm flipV="1">
            <a:off x="2987824" y="3075806"/>
            <a:ext cx="1296144" cy="36004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4280673" y="2603490"/>
            <a:ext cx="4035744" cy="1528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indent="-268288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ko-KR" altLang="en-US" sz="16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상관도 </a:t>
            </a:r>
            <a:r>
              <a:rPr lang="en-US" altLang="ko-KR" sz="16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0.08</a:t>
            </a:r>
            <a:r>
              <a:rPr lang="ko-KR" altLang="en-US" sz="16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 변수들간의 공통적 특징이</a:t>
            </a:r>
            <a:endParaRPr lang="en-US" altLang="ko-KR" sz="1600" spc="-50" dirty="0" smtClean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en-US" altLang="ko-KR" sz="16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  <a:r>
              <a:rPr lang="ko-KR" altLang="en-US" sz="16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나타나지 않음</a:t>
            </a:r>
            <a:endParaRPr lang="en-US" altLang="ko-KR" sz="1600" spc="-50" dirty="0" smtClean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268288" indent="-268288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ko-KR" altLang="en-US" sz="16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두 변수들이 이질적으로 나타났으므로</a:t>
            </a:r>
            <a:endParaRPr lang="en-US" altLang="ko-KR" sz="1600" spc="-50" dirty="0" smtClean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6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  <a:r>
              <a:rPr lang="ko-KR" altLang="en-US" sz="16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세분화에 해당 변수들을 사용</a:t>
            </a:r>
            <a:endParaRPr lang="en-US" altLang="ko-KR" sz="16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84306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382967" y="474225"/>
            <a:ext cx="3193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err="1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클러스터링</a:t>
            </a:r>
            <a:r>
              <a:rPr lang="ko-KR" altLang="en-US" spc="600" dirty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변수 선정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1042277" y="1136018"/>
            <a:ext cx="2030239" cy="1939788"/>
            <a:chOff x="955031" y="1410157"/>
            <a:chExt cx="1820574" cy="1268064"/>
          </a:xfrm>
        </p:grpSpPr>
        <p:sp>
          <p:nvSpPr>
            <p:cNvPr id="25" name="직사각형 24"/>
            <p:cNvSpPr/>
            <p:nvPr/>
          </p:nvSpPr>
          <p:spPr>
            <a:xfrm>
              <a:off x="1025257" y="1557286"/>
              <a:ext cx="1718255" cy="112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CECFF"/>
              </a:solidFill>
              <a:miter lim="800000"/>
            </a:ln>
            <a:effectLst>
              <a:outerShdw dist="38100" dir="2700000" algn="tl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95916" y="1727399"/>
              <a:ext cx="1576938" cy="950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ts val="1600"/>
                </a:lnSpc>
              </a:pPr>
              <a:r>
                <a:rPr lang="ko-KR" altLang="en-US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최솟값 </a:t>
              </a: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: 669m</a:t>
              </a:r>
            </a:p>
            <a:p>
              <a:pPr algn="just">
                <a:lnSpc>
                  <a:spcPts val="1600"/>
                </a:lnSpc>
              </a:pP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1</a:t>
              </a:r>
              <a:r>
                <a:rPr lang="ko-KR" altLang="en-US" sz="1050" spc="-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분위수</a:t>
              </a:r>
              <a:r>
                <a:rPr lang="ko-KR" altLang="en-US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: 3459m</a:t>
              </a:r>
            </a:p>
            <a:p>
              <a:pPr algn="just">
                <a:lnSpc>
                  <a:spcPts val="1600"/>
                </a:lnSpc>
              </a:pPr>
              <a:r>
                <a:rPr lang="ko-KR" altLang="en-US" sz="1050" spc="-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중위수</a:t>
              </a:r>
              <a:r>
                <a:rPr lang="ko-KR" altLang="en-US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: 4044m</a:t>
              </a:r>
            </a:p>
            <a:p>
              <a:pPr algn="just">
                <a:lnSpc>
                  <a:spcPts val="1600"/>
                </a:lnSpc>
              </a:pPr>
              <a:r>
                <a:rPr lang="ko-KR" altLang="en-US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평균 </a:t>
              </a: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: 4215m</a:t>
              </a:r>
            </a:p>
            <a:p>
              <a:pPr algn="just">
                <a:lnSpc>
                  <a:spcPts val="1600"/>
                </a:lnSpc>
              </a:pP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3</a:t>
              </a:r>
              <a:r>
                <a:rPr lang="ko-KR" altLang="en-US" sz="1050" spc="-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분위수</a:t>
              </a:r>
              <a:r>
                <a:rPr lang="ko-KR" altLang="en-US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: 4818m</a:t>
              </a:r>
            </a:p>
            <a:p>
              <a:pPr algn="just">
                <a:lnSpc>
                  <a:spcPts val="1600"/>
                </a:lnSpc>
              </a:pPr>
              <a:r>
                <a:rPr lang="ko-KR" altLang="en-US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최댓값 </a:t>
              </a: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: 8900m</a:t>
              </a: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955031" y="1410157"/>
              <a:ext cx="1820574" cy="203756"/>
              <a:chOff x="972380" y="1410157"/>
              <a:chExt cx="1820574" cy="203756"/>
            </a:xfrm>
          </p:grpSpPr>
          <p:sp>
            <p:nvSpPr>
              <p:cNvPr id="29" name="육각형 28"/>
              <p:cNvSpPr/>
              <p:nvPr/>
            </p:nvSpPr>
            <p:spPr>
              <a:xfrm>
                <a:off x="1075132" y="1410157"/>
                <a:ext cx="1615071" cy="203756"/>
              </a:xfrm>
              <a:prstGeom prst="hexagon">
                <a:avLst>
                  <a:gd name="adj" fmla="val 29668"/>
                  <a:gd name="vf" fmla="val 115470"/>
                </a:avLst>
              </a:prstGeom>
              <a:solidFill>
                <a:srgbClr val="CCECFF"/>
              </a:solidFill>
              <a:ln w="25400">
                <a:noFill/>
                <a:miter lim="800000"/>
              </a:ln>
              <a:effectLst>
                <a:outerShdw dist="38100" dir="2700000" algn="tl" rotWithShape="0">
                  <a:schemeClr val="bg1">
                    <a:lumMod val="8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OTF 030" pitchFamily="18" charset="-127"/>
                  <a:ea typeface="210 옴니고딕OTF 030" pitchFamily="18" charset="-127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972380" y="1429041"/>
                <a:ext cx="1820574" cy="165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옴니고딕 050" panose="02020603020101020101" pitchFamily="18" charset="-127"/>
                    <a:ea typeface="210 옴니고딕 050" panose="02020603020101020101" pitchFamily="18" charset="-127"/>
                  </a:rPr>
                  <a:t>평균 이동 거리 요약 통계</a:t>
                </a:r>
              </a:p>
            </p:txBody>
          </p:sp>
        </p:grpSp>
      </p:grpSp>
      <p:grpSp>
        <p:nvGrpSpPr>
          <p:cNvPr id="31" name="그룹 30"/>
          <p:cNvGrpSpPr/>
          <p:nvPr/>
        </p:nvGrpSpPr>
        <p:grpSpPr>
          <a:xfrm>
            <a:off x="3576470" y="1131562"/>
            <a:ext cx="1872208" cy="1944244"/>
            <a:chOff x="1992248" y="2784662"/>
            <a:chExt cx="1647597" cy="1881684"/>
          </a:xfrm>
        </p:grpSpPr>
        <p:sp>
          <p:nvSpPr>
            <p:cNvPr id="33" name="직사각형 32"/>
            <p:cNvSpPr/>
            <p:nvPr/>
          </p:nvSpPr>
          <p:spPr>
            <a:xfrm>
              <a:off x="1992248" y="2931791"/>
              <a:ext cx="1647597" cy="173455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BFFA7"/>
              </a:solidFill>
              <a:miter lim="800000"/>
            </a:ln>
            <a:effectLst>
              <a:outerShdw dist="38100" dir="2700000" algn="tl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062907" y="3101905"/>
              <a:ext cx="1576938" cy="1479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ts val="1600"/>
                </a:lnSpc>
              </a:pPr>
              <a:endParaRPr lang="en-US" altLang="ko-KR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 algn="just">
                <a:lnSpc>
                  <a:spcPts val="1600"/>
                </a:lnSpc>
              </a:pPr>
              <a:r>
                <a:rPr lang="ko-KR" altLang="en-US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최솟값 </a:t>
              </a: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: 1</a:t>
              </a:r>
              <a:r>
                <a:rPr lang="ko-KR" altLang="en-US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회</a:t>
              </a:r>
              <a:endParaRPr lang="en-US" altLang="ko-KR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 algn="just">
                <a:lnSpc>
                  <a:spcPts val="1600"/>
                </a:lnSpc>
              </a:pP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1</a:t>
              </a:r>
              <a:r>
                <a:rPr lang="ko-KR" altLang="en-US" sz="1050" spc="-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분위수</a:t>
              </a:r>
              <a:r>
                <a:rPr lang="ko-KR" altLang="en-US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: 2057</a:t>
              </a:r>
              <a:r>
                <a:rPr lang="ko-KR" altLang="en-US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회</a:t>
              </a:r>
              <a:endParaRPr lang="en-US" altLang="ko-KR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 algn="just">
                <a:lnSpc>
                  <a:spcPts val="1600"/>
                </a:lnSpc>
              </a:pPr>
              <a:r>
                <a:rPr lang="ko-KR" altLang="en-US" sz="1050" spc="-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중위수</a:t>
              </a:r>
              <a:r>
                <a:rPr lang="ko-KR" altLang="en-US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: 5392</a:t>
              </a:r>
              <a:r>
                <a:rPr lang="ko-KR" altLang="en-US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회</a:t>
              </a:r>
              <a:endParaRPr lang="en-US" altLang="ko-KR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 algn="just">
                <a:lnSpc>
                  <a:spcPts val="1600"/>
                </a:lnSpc>
              </a:pPr>
              <a:r>
                <a:rPr lang="ko-KR" altLang="en-US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평균 </a:t>
              </a: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: 7997</a:t>
              </a:r>
              <a:r>
                <a:rPr lang="ko-KR" altLang="en-US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회</a:t>
              </a:r>
              <a:endParaRPr lang="en-US" altLang="ko-KR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 algn="just">
                <a:lnSpc>
                  <a:spcPts val="1600"/>
                </a:lnSpc>
              </a:pP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3</a:t>
              </a:r>
              <a:r>
                <a:rPr lang="ko-KR" altLang="en-US" sz="1050" spc="-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분위수</a:t>
              </a:r>
              <a:r>
                <a:rPr lang="ko-KR" altLang="en-US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: 11099</a:t>
              </a:r>
              <a:r>
                <a:rPr lang="ko-KR" altLang="en-US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회</a:t>
              </a:r>
              <a:endParaRPr lang="en-US" altLang="ko-KR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 algn="just">
                <a:lnSpc>
                  <a:spcPts val="1600"/>
                </a:lnSpc>
              </a:pPr>
              <a:r>
                <a:rPr lang="ko-KR" altLang="en-US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최댓값 </a:t>
              </a: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: 93847</a:t>
              </a:r>
              <a:r>
                <a:rPr lang="ko-KR" altLang="en-US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회</a:t>
              </a:r>
              <a:endParaRPr lang="en-US" altLang="ko-KR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36" name="육각형 35"/>
            <p:cNvSpPr/>
            <p:nvPr/>
          </p:nvSpPr>
          <p:spPr>
            <a:xfrm>
              <a:off x="2024774" y="2784662"/>
              <a:ext cx="1284542" cy="294260"/>
            </a:xfrm>
            <a:prstGeom prst="hexagon">
              <a:avLst>
                <a:gd name="adj" fmla="val 29668"/>
                <a:gd name="vf" fmla="val 115470"/>
              </a:avLst>
            </a:prstGeom>
            <a:solidFill>
              <a:srgbClr val="CBFFA7"/>
            </a:solidFill>
            <a:ln w="25400">
              <a:noFill/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OTF 030" pitchFamily="18" charset="-127"/>
                <a:ea typeface="210 옴니고딕OTF 030" pitchFamily="18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050257" y="2804834"/>
              <a:ext cx="123357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이용 </a:t>
              </a:r>
              <a:r>
                <a:rPr lang="ko-KR" altLang="en-US" sz="105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빈도 요약 통계</a:t>
              </a:r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084168" y="1621311"/>
            <a:ext cx="2467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이상치 설정 방법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82991" y="2130554"/>
            <a:ext cx="2869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중위수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(3</a:t>
            </a:r>
            <a:r>
              <a:rPr lang="ko-KR" altLang="en-US" sz="16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분위수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1</a:t>
            </a:r>
            <a:r>
              <a:rPr lang="ko-KR" altLang="en-US" sz="16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분위수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</a:p>
          <a:p>
            <a:r>
              <a:rPr lang="ko-KR" altLang="en-US" sz="16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중위수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+ (3</a:t>
            </a:r>
            <a:r>
              <a:rPr lang="ko-KR" altLang="en-US" sz="16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분위수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1</a:t>
            </a:r>
            <a:r>
              <a:rPr lang="ko-KR" altLang="en-US" sz="16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분위수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61510" y="3363838"/>
            <a:ext cx="3121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4044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(4818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3459) = 2685</a:t>
            </a:r>
          </a:p>
          <a:p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4044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+ (4818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3459) = 5403</a:t>
            </a:r>
          </a:p>
        </p:txBody>
      </p:sp>
      <p:sp>
        <p:nvSpPr>
          <p:cNvPr id="19" name="오른쪽 화살표 18"/>
          <p:cNvSpPr/>
          <p:nvPr/>
        </p:nvSpPr>
        <p:spPr>
          <a:xfrm>
            <a:off x="4177461" y="3515832"/>
            <a:ext cx="895628" cy="250216"/>
          </a:xfrm>
          <a:prstGeom prst="rightArrow">
            <a:avLst/>
          </a:prstGeom>
          <a:solidFill>
            <a:srgbClr val="89D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707982" y="3210053"/>
            <a:ext cx="22525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평균 이동거리</a:t>
            </a:r>
            <a:endParaRPr lang="en-US" altLang="ko-KR" spc="-15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pPr algn="ctr"/>
            <a:endParaRPr lang="en-US" altLang="ko-KR" sz="800" spc="-15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pPr algn="ctr"/>
            <a:r>
              <a:rPr lang="en-US" altLang="ko-KR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2685 &lt;</a:t>
            </a:r>
            <a:r>
              <a:rPr lang="ja-JP" altLang="en-US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</a:t>
            </a:r>
            <a:r>
              <a:rPr lang="ko-KR" altLang="en-US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이동거리 </a:t>
            </a:r>
            <a:r>
              <a:rPr lang="en-US" altLang="ko-KR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&lt;</a:t>
            </a:r>
            <a:r>
              <a:rPr lang="ja-JP" altLang="en-US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</a:t>
            </a:r>
            <a:r>
              <a:rPr lang="en-US" altLang="ja-JP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5403</a:t>
            </a:r>
            <a:endParaRPr lang="en-US" altLang="ko-KR" sz="1600" spc="-15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1510" y="4206074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5397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(11099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2057) = -3650</a:t>
            </a:r>
          </a:p>
          <a:p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5397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+ (11099</a:t>
            </a:r>
            <a:r>
              <a:rPr lang="ko-KR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2057) = 14434</a:t>
            </a:r>
          </a:p>
        </p:txBody>
      </p:sp>
      <p:sp>
        <p:nvSpPr>
          <p:cNvPr id="22" name="오른쪽 화살표 21"/>
          <p:cNvSpPr/>
          <p:nvPr/>
        </p:nvSpPr>
        <p:spPr>
          <a:xfrm>
            <a:off x="4177461" y="4358068"/>
            <a:ext cx="895628" cy="250216"/>
          </a:xfrm>
          <a:prstGeom prst="rightArrow">
            <a:avLst/>
          </a:prstGeom>
          <a:solidFill>
            <a:srgbClr val="89D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844237" y="4052289"/>
            <a:ext cx="198002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이용 횟수</a:t>
            </a:r>
            <a:endParaRPr lang="en-US" altLang="ko-KR" spc="-15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pPr algn="ctr"/>
            <a:endParaRPr lang="en-US" altLang="ko-KR" sz="800" spc="-15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pPr algn="ctr"/>
            <a:r>
              <a:rPr lang="en-US" altLang="ko-KR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 </a:t>
            </a:r>
            <a:r>
              <a:rPr lang="en-US" altLang="ko-K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&lt; </a:t>
            </a:r>
            <a:r>
              <a:rPr lang="ko-KR" altLang="en-US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이동거리 </a:t>
            </a:r>
            <a:r>
              <a:rPr lang="en-US" altLang="ko-KR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&lt;</a:t>
            </a:r>
            <a:r>
              <a:rPr lang="ja-JP" altLang="en-US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</a:t>
            </a:r>
            <a:r>
              <a:rPr lang="en-US" altLang="ja-JP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14434</a:t>
            </a:r>
            <a:endParaRPr lang="en-US" altLang="ko-KR" sz="1600" spc="-15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1510" y="40775"/>
            <a:ext cx="1443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클러스터링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-18704" y="-24682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effectLst>
                  <a:outerShdw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52374629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382967" y="474225"/>
            <a:ext cx="3193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err="1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클러스터링</a:t>
            </a:r>
            <a:r>
              <a:rPr lang="ko-KR" altLang="en-US" spc="600" dirty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변수 선정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2967" y="1008528"/>
            <a:ext cx="2369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K-means </a:t>
            </a:r>
            <a:r>
              <a:rPr lang="ko-KR" altLang="en-US" sz="2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군집분석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376187" y="1408638"/>
            <a:ext cx="6173425" cy="423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indent="-268288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변수 각각을 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개의 군집으로 나누어 점수화 하기 위해 사용</a:t>
            </a:r>
            <a:endParaRPr lang="en-US" altLang="ko-KR" sz="16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94407" y="2068545"/>
            <a:ext cx="2949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K-means </a:t>
            </a:r>
            <a:r>
              <a:rPr lang="ko-KR" altLang="en-US" sz="2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군집분석 결과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387627" y="2468655"/>
            <a:ext cx="7280717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indent="-268288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이동거리 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clu1 = </a:t>
            </a:r>
            <a:r>
              <a:rPr lang="en-US" altLang="ko-KR" sz="16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~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3632, clu2 = 3635~4456, clu3 = 4460</a:t>
            </a:r>
            <a:r>
              <a:rPr lang="en-US" altLang="ko-KR" sz="16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~</a:t>
            </a:r>
            <a:endParaRPr lang="en-US" altLang="ko-KR" sz="16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97136" y="2920061"/>
            <a:ext cx="7280717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indent="-268288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ko-KR" altLang="en-US" sz="16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이용빈도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clu1 = </a:t>
            </a:r>
            <a:r>
              <a:rPr lang="en-US" altLang="ko-KR" sz="16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~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3555, clu2 = 3581~8298, clu3 = 8353</a:t>
            </a:r>
            <a:r>
              <a:rPr lang="en-US" altLang="ko-KR" sz="16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~</a:t>
            </a:r>
            <a:endParaRPr lang="en-US" altLang="ko-KR" sz="16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94407" y="3591680"/>
            <a:ext cx="46858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군집 </a:t>
            </a:r>
            <a:r>
              <a:rPr lang="ko-KR" altLang="en-US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설정 </a:t>
            </a:r>
            <a:r>
              <a:rPr lang="en-US" altLang="ko-KR" sz="105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</a:t>
            </a:r>
            <a:r>
              <a:rPr lang="ko-KR" altLang="en-US" sz="105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원본데이터로 결과값을 적용하며 결과값을 수정 적용</a:t>
            </a:r>
            <a:r>
              <a:rPr lang="en-US" altLang="ko-KR" sz="105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  <a:endParaRPr lang="ko-KR" altLang="en-US" sz="1050" i="1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87627" y="3991790"/>
            <a:ext cx="7280717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indent="-268288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이동거리 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clu1 =3500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이하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 clu2 = 3500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초과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4500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이하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 clu3 = 4500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초과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397136" y="4443196"/>
            <a:ext cx="7280717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indent="-268288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ko-KR" altLang="en-US" sz="16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이용빈도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clu1 = 3500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이하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clu2 = 3500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초과 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8200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이하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 clu3 = 8200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초과</a:t>
            </a:r>
            <a:endParaRPr lang="en-US" altLang="ko-KR" sz="16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1510" y="40775"/>
            <a:ext cx="1443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클러스터링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8704" y="-24682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effectLst>
                  <a:outerShdw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03</a:t>
            </a:r>
            <a:endParaRPr lang="ko-KR" altLang="en-US" sz="3600" dirty="0">
              <a:solidFill>
                <a:schemeClr val="bg1"/>
              </a:solidFill>
              <a:effectLst>
                <a:outerShdw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749528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754062" y="474225"/>
            <a:ext cx="2451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err="1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클러스터링</a:t>
            </a:r>
            <a:r>
              <a:rPr lang="ko-KR" altLang="en-US" spc="600" dirty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결과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245406" y="1563638"/>
            <a:ext cx="1718255" cy="936104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995530" y="1563638"/>
            <a:ext cx="1718255" cy="936104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745654" y="1577492"/>
            <a:ext cx="1718255" cy="936104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245406" y="2571551"/>
            <a:ext cx="1718255" cy="936104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2995530" y="2571551"/>
            <a:ext cx="1718255" cy="936104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4745654" y="2585405"/>
            <a:ext cx="1718255" cy="936104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1245406" y="3579464"/>
            <a:ext cx="1718255" cy="936104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2995530" y="3579464"/>
            <a:ext cx="1718255" cy="936104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4745654" y="3593318"/>
            <a:ext cx="1718255" cy="936104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431108" y="4656263"/>
            <a:ext cx="1160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이용 빈도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3688" y="1285591"/>
            <a:ext cx="1114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이동거리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983958" y="4635543"/>
            <a:ext cx="394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1</a:t>
            </a:r>
            <a:endParaRPr lang="ko-KR" alt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759903" y="4640162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2</a:t>
            </a:r>
            <a:endParaRPr lang="ko-KR" alt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441596" y="4635543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3</a:t>
            </a:r>
            <a:endParaRPr lang="ko-KR" alt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12835" y="1845489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3</a:t>
            </a:r>
            <a:endParaRPr lang="ko-KR" alt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33674" y="2838604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2</a:t>
            </a:r>
            <a:endParaRPr lang="ko-KR" alt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54513" y="3847461"/>
            <a:ext cx="394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1</a:t>
            </a:r>
            <a:endParaRPr lang="ko-KR" alt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571374" y="3830407"/>
            <a:ext cx="1066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130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개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401647" y="3822253"/>
            <a:ext cx="906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65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개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042346" y="3811495"/>
            <a:ext cx="1116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207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개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623282" y="2826979"/>
            <a:ext cx="1116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225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개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322049" y="2814324"/>
            <a:ext cx="1066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187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개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061067" y="2807826"/>
            <a:ext cx="1066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183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개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623282" y="1820887"/>
            <a:ext cx="1116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202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개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346343" y="1800857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161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개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011348" y="1800856"/>
            <a:ext cx="1066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138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개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73322" y="1496404"/>
            <a:ext cx="1889820" cy="314989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1096240" y="1433623"/>
            <a:ext cx="5544616" cy="116986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굽은 화살표 2"/>
          <p:cNvSpPr/>
          <p:nvPr/>
        </p:nvSpPr>
        <p:spPr>
          <a:xfrm>
            <a:off x="3683603" y="923992"/>
            <a:ext cx="549413" cy="470635"/>
          </a:xfrm>
          <a:prstGeom prst="ben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233016" y="874929"/>
            <a:ext cx="3135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이동거리가 가장 많은 대여소</a:t>
            </a:r>
          </a:p>
        </p:txBody>
      </p:sp>
      <p:sp>
        <p:nvSpPr>
          <p:cNvPr id="4" name="오른쪽 화살표 3"/>
          <p:cNvSpPr/>
          <p:nvPr/>
        </p:nvSpPr>
        <p:spPr>
          <a:xfrm>
            <a:off x="6640856" y="2931790"/>
            <a:ext cx="379416" cy="3069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6929364" y="2838604"/>
            <a:ext cx="1927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이용빈도가 </a:t>
            </a:r>
            <a:endParaRPr lang="en-US" altLang="ko-KR" sz="2000" spc="-15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pPr algn="ctr"/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가장 많은 대여소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61510" y="40775"/>
            <a:ext cx="1443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클러스터링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-18704" y="-24682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effectLst>
                  <a:outerShdw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03</a:t>
            </a:r>
            <a:endParaRPr lang="ko-KR" altLang="en-US" sz="3600" dirty="0">
              <a:solidFill>
                <a:schemeClr val="bg1"/>
              </a:solidFill>
              <a:effectLst>
                <a:outerShdw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889400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직사각형 84"/>
          <p:cNvSpPr/>
          <p:nvPr/>
        </p:nvSpPr>
        <p:spPr>
          <a:xfrm>
            <a:off x="7117346" y="3374285"/>
            <a:ext cx="1665664" cy="1368152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3749807" y="3374285"/>
            <a:ext cx="1665664" cy="1368152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2" name="차트 81"/>
          <p:cNvGraphicFramePr/>
          <p:nvPr>
            <p:extLst>
              <p:ext uri="{D42A27DB-BD31-4B8C-83A1-F6EECF244321}">
                <p14:modId xmlns:p14="http://schemas.microsoft.com/office/powerpoint/2010/main" val="525170401"/>
              </p:ext>
            </p:extLst>
          </p:nvPr>
        </p:nvGraphicFramePr>
        <p:xfrm>
          <a:off x="3770432" y="3477799"/>
          <a:ext cx="1624413" cy="11841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3" name="직사각형 82"/>
          <p:cNvSpPr/>
          <p:nvPr/>
        </p:nvSpPr>
        <p:spPr>
          <a:xfrm>
            <a:off x="5436096" y="3374285"/>
            <a:ext cx="1665664" cy="1368152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4" name="차트 83"/>
          <p:cNvGraphicFramePr/>
          <p:nvPr>
            <p:extLst>
              <p:ext uri="{D42A27DB-BD31-4B8C-83A1-F6EECF244321}">
                <p14:modId xmlns:p14="http://schemas.microsoft.com/office/powerpoint/2010/main" val="1724383913"/>
              </p:ext>
            </p:extLst>
          </p:nvPr>
        </p:nvGraphicFramePr>
        <p:xfrm>
          <a:off x="5456721" y="3477799"/>
          <a:ext cx="1624413" cy="11841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6" name="차트 85"/>
          <p:cNvGraphicFramePr/>
          <p:nvPr>
            <p:extLst>
              <p:ext uri="{D42A27DB-BD31-4B8C-83A1-F6EECF244321}">
                <p14:modId xmlns:p14="http://schemas.microsoft.com/office/powerpoint/2010/main" val="1166791927"/>
              </p:ext>
            </p:extLst>
          </p:nvPr>
        </p:nvGraphicFramePr>
        <p:xfrm>
          <a:off x="7137971" y="3477799"/>
          <a:ext cx="1624413" cy="11841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754062" y="474225"/>
            <a:ext cx="2451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err="1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클러스터링</a:t>
            </a:r>
            <a:r>
              <a:rPr lang="ko-KR" altLang="en-US" spc="600" dirty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결과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624927" y="4760670"/>
            <a:ext cx="1160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이용 빈도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402704" y="192289"/>
            <a:ext cx="1114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이동거리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385308" y="4760670"/>
            <a:ext cx="394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1</a:t>
            </a:r>
            <a:endParaRPr lang="ko-KR" alt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050758" y="4760670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2</a:t>
            </a:r>
            <a:endParaRPr lang="ko-KR" alt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732008" y="4742437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3</a:t>
            </a:r>
            <a:endParaRPr lang="ko-KR" alt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184535" y="1085536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3</a:t>
            </a:r>
            <a:endParaRPr lang="ko-KR" alt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184535" y="2471921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2</a:t>
            </a:r>
            <a:endParaRPr lang="ko-KR" alt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205374" y="3869815"/>
            <a:ext cx="394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1</a:t>
            </a:r>
            <a:endParaRPr lang="ko-KR" alt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3749807" y="601515"/>
            <a:ext cx="1665664" cy="1368152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5" name="차트 64"/>
          <p:cNvGraphicFramePr/>
          <p:nvPr>
            <p:extLst>
              <p:ext uri="{D42A27DB-BD31-4B8C-83A1-F6EECF244321}">
                <p14:modId xmlns:p14="http://schemas.microsoft.com/office/powerpoint/2010/main" val="2373971309"/>
              </p:ext>
            </p:extLst>
          </p:nvPr>
        </p:nvGraphicFramePr>
        <p:xfrm>
          <a:off x="3770432" y="705029"/>
          <a:ext cx="1624413" cy="11841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9" name="직사각형 68"/>
          <p:cNvSpPr/>
          <p:nvPr/>
        </p:nvSpPr>
        <p:spPr>
          <a:xfrm>
            <a:off x="5436096" y="601515"/>
            <a:ext cx="1665664" cy="1368152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0" name="차트 69"/>
          <p:cNvGraphicFramePr/>
          <p:nvPr>
            <p:extLst>
              <p:ext uri="{D42A27DB-BD31-4B8C-83A1-F6EECF244321}">
                <p14:modId xmlns:p14="http://schemas.microsoft.com/office/powerpoint/2010/main" val="411475660"/>
              </p:ext>
            </p:extLst>
          </p:nvPr>
        </p:nvGraphicFramePr>
        <p:xfrm>
          <a:off x="5456721" y="705029"/>
          <a:ext cx="1624413" cy="11841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71" name="직사각형 70"/>
          <p:cNvSpPr/>
          <p:nvPr/>
        </p:nvSpPr>
        <p:spPr>
          <a:xfrm>
            <a:off x="7118425" y="601515"/>
            <a:ext cx="1665664" cy="1368152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2" name="차트 71"/>
          <p:cNvGraphicFramePr/>
          <p:nvPr>
            <p:extLst>
              <p:ext uri="{D42A27DB-BD31-4B8C-83A1-F6EECF244321}">
                <p14:modId xmlns:p14="http://schemas.microsoft.com/office/powerpoint/2010/main" val="449973210"/>
              </p:ext>
            </p:extLst>
          </p:nvPr>
        </p:nvGraphicFramePr>
        <p:xfrm>
          <a:off x="7139050" y="705029"/>
          <a:ext cx="1624413" cy="11841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73" name="직사각형 72"/>
          <p:cNvSpPr/>
          <p:nvPr/>
        </p:nvSpPr>
        <p:spPr>
          <a:xfrm>
            <a:off x="3749807" y="1987900"/>
            <a:ext cx="1665664" cy="1368152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4" name="차트 73"/>
          <p:cNvGraphicFramePr/>
          <p:nvPr>
            <p:extLst>
              <p:ext uri="{D42A27DB-BD31-4B8C-83A1-F6EECF244321}">
                <p14:modId xmlns:p14="http://schemas.microsoft.com/office/powerpoint/2010/main" val="1388589362"/>
              </p:ext>
            </p:extLst>
          </p:nvPr>
        </p:nvGraphicFramePr>
        <p:xfrm>
          <a:off x="3770432" y="2091414"/>
          <a:ext cx="1624413" cy="11841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75" name="직사각형 74"/>
          <p:cNvSpPr/>
          <p:nvPr/>
        </p:nvSpPr>
        <p:spPr>
          <a:xfrm>
            <a:off x="5436096" y="1987900"/>
            <a:ext cx="1665664" cy="1368152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6" name="차트 75"/>
          <p:cNvGraphicFramePr/>
          <p:nvPr>
            <p:extLst>
              <p:ext uri="{D42A27DB-BD31-4B8C-83A1-F6EECF244321}">
                <p14:modId xmlns:p14="http://schemas.microsoft.com/office/powerpoint/2010/main" val="3382004884"/>
              </p:ext>
            </p:extLst>
          </p:nvPr>
        </p:nvGraphicFramePr>
        <p:xfrm>
          <a:off x="5456721" y="2091414"/>
          <a:ext cx="1624413" cy="11841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79" name="직사각형 78"/>
          <p:cNvSpPr/>
          <p:nvPr/>
        </p:nvSpPr>
        <p:spPr>
          <a:xfrm>
            <a:off x="7119959" y="1987900"/>
            <a:ext cx="1665664" cy="1368152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0" name="차트 79"/>
          <p:cNvGraphicFramePr/>
          <p:nvPr>
            <p:extLst>
              <p:ext uri="{D42A27DB-BD31-4B8C-83A1-F6EECF244321}">
                <p14:modId xmlns:p14="http://schemas.microsoft.com/office/powerpoint/2010/main" val="1998045259"/>
              </p:ext>
            </p:extLst>
          </p:nvPr>
        </p:nvGraphicFramePr>
        <p:xfrm>
          <a:off x="7140584" y="2091414"/>
          <a:ext cx="1624413" cy="11841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pSp>
        <p:nvGrpSpPr>
          <p:cNvPr id="87" name="그룹 86"/>
          <p:cNvGrpSpPr/>
          <p:nvPr/>
        </p:nvGrpSpPr>
        <p:grpSpPr>
          <a:xfrm>
            <a:off x="126640" y="1026226"/>
            <a:ext cx="3078733" cy="2985683"/>
            <a:chOff x="852913" y="1384457"/>
            <a:chExt cx="2122296" cy="1293764"/>
          </a:xfrm>
        </p:grpSpPr>
        <p:sp>
          <p:nvSpPr>
            <p:cNvPr id="88" name="직사각형 87"/>
            <p:cNvSpPr/>
            <p:nvPr/>
          </p:nvSpPr>
          <p:spPr>
            <a:xfrm>
              <a:off x="859860" y="1455271"/>
              <a:ext cx="2115349" cy="12229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CECFF"/>
              </a:solidFill>
              <a:miter lim="800000"/>
            </a:ln>
            <a:effectLst>
              <a:outerShdw dist="38100" dir="2700000" algn="tl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0" name="그룹 89"/>
            <p:cNvGrpSpPr/>
            <p:nvPr/>
          </p:nvGrpSpPr>
          <p:grpSpPr>
            <a:xfrm>
              <a:off x="852913" y="1384457"/>
              <a:ext cx="2085980" cy="133367"/>
              <a:chOff x="870262" y="1384457"/>
              <a:chExt cx="2085980" cy="133367"/>
            </a:xfrm>
          </p:grpSpPr>
          <p:sp>
            <p:nvSpPr>
              <p:cNvPr id="91" name="육각형 90"/>
              <p:cNvSpPr/>
              <p:nvPr/>
            </p:nvSpPr>
            <p:spPr>
              <a:xfrm>
                <a:off x="870263" y="1384457"/>
                <a:ext cx="2085979" cy="133367"/>
              </a:xfrm>
              <a:prstGeom prst="hexagon">
                <a:avLst>
                  <a:gd name="adj" fmla="val 29668"/>
                  <a:gd name="vf" fmla="val 115470"/>
                </a:avLst>
              </a:prstGeom>
              <a:solidFill>
                <a:srgbClr val="CCECFF"/>
              </a:solidFill>
              <a:ln w="25400">
                <a:noFill/>
                <a:miter lim="800000"/>
              </a:ln>
              <a:effectLst>
                <a:outerShdw dist="38100" dir="2700000" algn="tl" rotWithShape="0">
                  <a:schemeClr val="bg1">
                    <a:lumMod val="8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OTF 030" pitchFamily="18" charset="-127"/>
                  <a:ea typeface="210 옴니고딕OTF 030" pitchFamily="18" charset="-127"/>
                </a:endParaRP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870262" y="1384457"/>
                <a:ext cx="2085980" cy="133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옴니고딕 050" panose="02020603020101020101" pitchFamily="18" charset="-127"/>
                    <a:ea typeface="210 옴니고딕 050" panose="02020603020101020101" pitchFamily="18" charset="-127"/>
                  </a:rPr>
                  <a:t>클러스터 별 일일</a:t>
                </a:r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옴니고딕 050" panose="02020603020101020101" pitchFamily="18" charset="-127"/>
                    <a:ea typeface="210 옴니고딕 050" panose="02020603020101020101" pitchFamily="18" charset="-127"/>
                  </a:rPr>
                  <a:t>/</a:t>
                </a:r>
                <a:r>
                  <a: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옴니고딕 050" panose="02020603020101020101" pitchFamily="18" charset="-127"/>
                    <a:ea typeface="210 옴니고딕 050" panose="02020603020101020101" pitchFamily="18" charset="-127"/>
                  </a:rPr>
                  <a:t>단체</a:t>
                </a:r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옴니고딕 050" panose="02020603020101020101" pitchFamily="18" charset="-127"/>
                    <a:ea typeface="210 옴니고딕 050" panose="02020603020101020101" pitchFamily="18" charset="-127"/>
                  </a:rPr>
                  <a:t>/</a:t>
                </a:r>
                <a:r>
                  <a: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옴니고딕 050" panose="02020603020101020101" pitchFamily="18" charset="-127"/>
                    <a:ea typeface="210 옴니고딕 050" panose="02020603020101020101" pitchFamily="18" charset="-127"/>
                  </a:rPr>
                  <a:t>정기권 행태</a:t>
                </a:r>
              </a:p>
            </p:txBody>
          </p:sp>
        </p:grpSp>
      </p:grpSp>
      <p:sp>
        <p:nvSpPr>
          <p:cNvPr id="93" name="직사각형 92"/>
          <p:cNvSpPr/>
          <p:nvPr/>
        </p:nvSpPr>
        <p:spPr>
          <a:xfrm>
            <a:off x="212479" y="1431227"/>
            <a:ext cx="3472166" cy="260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indent="-268288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ko-KR" altLang="en-US" sz="14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이용거리</a:t>
            </a: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/</a:t>
            </a:r>
            <a:r>
              <a:rPr lang="ko-KR" altLang="en-US" sz="1400" spc="-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이용빈도</a:t>
            </a:r>
            <a:r>
              <a:rPr lang="ko-KR" altLang="en-US" sz="14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점수가 높은</a:t>
            </a:r>
            <a:endParaRPr lang="en-US" altLang="ko-KR" sz="1400" spc="-50" dirty="0" smtClean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14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대여소 일 수록 </a:t>
            </a:r>
            <a:r>
              <a:rPr lang="ko-KR" altLang="en-US" sz="1400" spc="-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일일권의</a:t>
            </a:r>
            <a:r>
              <a:rPr lang="ko-KR" altLang="en-US" sz="14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비율이 </a:t>
            </a:r>
            <a:endParaRPr lang="en-US" altLang="ko-KR" sz="1400" spc="-50" dirty="0" smtClean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4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  <a:r>
              <a:rPr lang="ko-KR" altLang="en-US" sz="14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늘어남</a:t>
            </a:r>
            <a:endParaRPr lang="en-US" altLang="ko-KR" sz="14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ts val="2800"/>
              </a:lnSpc>
            </a:pPr>
            <a:endParaRPr lang="en-US" altLang="ko-KR" sz="14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268288" indent="-268288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ko-KR" altLang="en-US" sz="14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단체권은</a:t>
            </a: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큰 변화 없음</a:t>
            </a:r>
            <a:endParaRPr lang="en-US" altLang="ko-KR" sz="14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268288" indent="-268288">
              <a:lnSpc>
                <a:spcPts val="2800"/>
              </a:lnSpc>
              <a:buFont typeface="Wingdings" panose="05000000000000000000" pitchFamily="2" charset="2"/>
              <a:buChar char="§"/>
            </a:pPr>
            <a:endParaRPr lang="en-US" altLang="ko-KR" sz="14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268288" indent="-268288">
              <a:lnSpc>
                <a:spcPts val="2800"/>
              </a:lnSpc>
              <a:buFont typeface="Wingdings" panose="05000000000000000000" pitchFamily="2" charset="2"/>
              <a:buChar char="§"/>
            </a:pPr>
            <a:endParaRPr lang="en-US" altLang="ko-KR" sz="14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61510" y="40775"/>
            <a:ext cx="1443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클러스터링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-18704" y="-24682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effectLst>
                  <a:outerShdw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03</a:t>
            </a:r>
            <a:endParaRPr lang="ko-KR" altLang="en-US" sz="3600" dirty="0">
              <a:solidFill>
                <a:schemeClr val="bg1"/>
              </a:solidFill>
              <a:effectLst>
                <a:outerShdw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9749905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직사각형 84"/>
          <p:cNvSpPr/>
          <p:nvPr/>
        </p:nvSpPr>
        <p:spPr>
          <a:xfrm>
            <a:off x="7117346" y="3374285"/>
            <a:ext cx="1665664" cy="1368152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3749807" y="3374285"/>
            <a:ext cx="1665664" cy="1368152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5436096" y="3374285"/>
            <a:ext cx="1665664" cy="1368152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754062" y="474225"/>
            <a:ext cx="2451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err="1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클러스터링</a:t>
            </a:r>
            <a:r>
              <a:rPr lang="ko-KR" altLang="en-US" spc="600" dirty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결과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624927" y="4760670"/>
            <a:ext cx="1160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이용 빈도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402704" y="192289"/>
            <a:ext cx="1114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이동거리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385308" y="4760670"/>
            <a:ext cx="394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1</a:t>
            </a:r>
            <a:endParaRPr lang="ko-KR" alt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050758" y="4760670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2</a:t>
            </a:r>
            <a:endParaRPr lang="ko-KR" alt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732008" y="4742437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3</a:t>
            </a:r>
            <a:endParaRPr lang="ko-KR" alt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184535" y="1085536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3</a:t>
            </a:r>
            <a:endParaRPr lang="ko-KR" alt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184535" y="2471921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2</a:t>
            </a:r>
            <a:endParaRPr lang="ko-KR" alt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205374" y="3869815"/>
            <a:ext cx="394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1</a:t>
            </a:r>
            <a:endParaRPr lang="ko-KR" alt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3749807" y="601515"/>
            <a:ext cx="1665664" cy="1368152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5436096" y="601515"/>
            <a:ext cx="1665664" cy="1368152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7118425" y="601515"/>
            <a:ext cx="1665664" cy="1368152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3749807" y="1987900"/>
            <a:ext cx="1665664" cy="1368152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5436096" y="1987900"/>
            <a:ext cx="1665664" cy="1368152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7119959" y="1987900"/>
            <a:ext cx="1665664" cy="1368152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7" name="그룹 86"/>
          <p:cNvGrpSpPr/>
          <p:nvPr/>
        </p:nvGrpSpPr>
        <p:grpSpPr>
          <a:xfrm>
            <a:off x="126640" y="1026226"/>
            <a:ext cx="3078733" cy="2985683"/>
            <a:chOff x="852913" y="1384457"/>
            <a:chExt cx="2122296" cy="1293764"/>
          </a:xfrm>
        </p:grpSpPr>
        <p:sp>
          <p:nvSpPr>
            <p:cNvPr id="88" name="직사각형 87"/>
            <p:cNvSpPr/>
            <p:nvPr/>
          </p:nvSpPr>
          <p:spPr>
            <a:xfrm>
              <a:off x="859860" y="1455271"/>
              <a:ext cx="2115349" cy="12229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CECFF"/>
              </a:solidFill>
              <a:miter lim="800000"/>
            </a:ln>
            <a:effectLst>
              <a:outerShdw dist="38100" dir="2700000" algn="tl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0" name="그룹 89"/>
            <p:cNvGrpSpPr/>
            <p:nvPr/>
          </p:nvGrpSpPr>
          <p:grpSpPr>
            <a:xfrm>
              <a:off x="852913" y="1384457"/>
              <a:ext cx="2085980" cy="133367"/>
              <a:chOff x="870262" y="1384457"/>
              <a:chExt cx="2085980" cy="133367"/>
            </a:xfrm>
          </p:grpSpPr>
          <p:sp>
            <p:nvSpPr>
              <p:cNvPr id="91" name="육각형 90"/>
              <p:cNvSpPr/>
              <p:nvPr/>
            </p:nvSpPr>
            <p:spPr>
              <a:xfrm>
                <a:off x="870263" y="1384457"/>
                <a:ext cx="2085979" cy="133367"/>
              </a:xfrm>
              <a:prstGeom prst="hexagon">
                <a:avLst>
                  <a:gd name="adj" fmla="val 29668"/>
                  <a:gd name="vf" fmla="val 115470"/>
                </a:avLst>
              </a:prstGeom>
              <a:solidFill>
                <a:srgbClr val="CCECFF"/>
              </a:solidFill>
              <a:ln w="25400">
                <a:noFill/>
                <a:miter lim="800000"/>
              </a:ln>
              <a:effectLst>
                <a:outerShdw dist="38100" dir="2700000" algn="tl" rotWithShape="0">
                  <a:schemeClr val="bg1">
                    <a:lumMod val="8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OTF 030" pitchFamily="18" charset="-127"/>
                  <a:ea typeface="210 옴니고딕OTF 030" pitchFamily="18" charset="-127"/>
                </a:endParaRP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870262" y="1384457"/>
                <a:ext cx="2085980" cy="133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옴니고딕 050" panose="02020603020101020101" pitchFamily="18" charset="-127"/>
                    <a:ea typeface="210 옴니고딕 050" panose="02020603020101020101" pitchFamily="18" charset="-127"/>
                  </a:rPr>
                  <a:t>클러스터 별 연령 차이 </a:t>
                </a:r>
              </a:p>
            </p:txBody>
          </p:sp>
        </p:grpSp>
      </p:grpSp>
      <p:sp>
        <p:nvSpPr>
          <p:cNvPr id="93" name="직사각형 92"/>
          <p:cNvSpPr/>
          <p:nvPr/>
        </p:nvSpPr>
        <p:spPr>
          <a:xfrm>
            <a:off x="212479" y="1431227"/>
            <a:ext cx="3472166" cy="810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indent="-268288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클러스터 별 연령 차이는</a:t>
            </a: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없음</a:t>
            </a:r>
            <a:endParaRPr lang="en-US" altLang="ko-KR" sz="14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268288" indent="-268288">
              <a:lnSpc>
                <a:spcPts val="2800"/>
              </a:lnSpc>
              <a:buFont typeface="Wingdings" panose="05000000000000000000" pitchFamily="2" charset="2"/>
              <a:buChar char="§"/>
            </a:pPr>
            <a:endParaRPr lang="en-US" altLang="ko-KR" sz="14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aphicFrame>
        <p:nvGraphicFramePr>
          <p:cNvPr id="4" name="차트 3"/>
          <p:cNvGraphicFramePr/>
          <p:nvPr>
            <p:extLst>
              <p:ext uri="{D42A27DB-BD31-4B8C-83A1-F6EECF244321}">
                <p14:modId xmlns:p14="http://schemas.microsoft.com/office/powerpoint/2010/main" val="4183570654"/>
              </p:ext>
            </p:extLst>
          </p:nvPr>
        </p:nvGraphicFramePr>
        <p:xfrm>
          <a:off x="3719699" y="3402504"/>
          <a:ext cx="1802211" cy="14046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차트 40"/>
          <p:cNvGraphicFramePr/>
          <p:nvPr>
            <p:extLst>
              <p:ext uri="{D42A27DB-BD31-4B8C-83A1-F6EECF244321}">
                <p14:modId xmlns:p14="http://schemas.microsoft.com/office/powerpoint/2010/main" val="2092045922"/>
              </p:ext>
            </p:extLst>
          </p:nvPr>
        </p:nvGraphicFramePr>
        <p:xfrm>
          <a:off x="5398494" y="3448956"/>
          <a:ext cx="1802211" cy="14046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2" name="차트 41"/>
          <p:cNvGraphicFramePr/>
          <p:nvPr>
            <p:extLst>
              <p:ext uri="{D42A27DB-BD31-4B8C-83A1-F6EECF244321}">
                <p14:modId xmlns:p14="http://schemas.microsoft.com/office/powerpoint/2010/main" val="4290213082"/>
              </p:ext>
            </p:extLst>
          </p:nvPr>
        </p:nvGraphicFramePr>
        <p:xfrm>
          <a:off x="7102386" y="3448956"/>
          <a:ext cx="1802211" cy="14046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3" name="차트 42"/>
          <p:cNvGraphicFramePr/>
          <p:nvPr>
            <p:extLst>
              <p:ext uri="{D42A27DB-BD31-4B8C-83A1-F6EECF244321}">
                <p14:modId xmlns:p14="http://schemas.microsoft.com/office/powerpoint/2010/main" val="2973302599"/>
              </p:ext>
            </p:extLst>
          </p:nvPr>
        </p:nvGraphicFramePr>
        <p:xfrm>
          <a:off x="3714341" y="1950565"/>
          <a:ext cx="1802211" cy="14046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4" name="차트 43"/>
          <p:cNvGraphicFramePr/>
          <p:nvPr>
            <p:extLst>
              <p:ext uri="{D42A27DB-BD31-4B8C-83A1-F6EECF244321}">
                <p14:modId xmlns:p14="http://schemas.microsoft.com/office/powerpoint/2010/main" val="3013441107"/>
              </p:ext>
            </p:extLst>
          </p:nvPr>
        </p:nvGraphicFramePr>
        <p:xfrm>
          <a:off x="5393136" y="1997017"/>
          <a:ext cx="1802211" cy="14046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53" name="차트 52"/>
          <p:cNvGraphicFramePr/>
          <p:nvPr>
            <p:extLst>
              <p:ext uri="{D42A27DB-BD31-4B8C-83A1-F6EECF244321}">
                <p14:modId xmlns:p14="http://schemas.microsoft.com/office/powerpoint/2010/main" val="1690248781"/>
              </p:ext>
            </p:extLst>
          </p:nvPr>
        </p:nvGraphicFramePr>
        <p:xfrm>
          <a:off x="7097028" y="1997017"/>
          <a:ext cx="1802211" cy="14046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54" name="차트 53"/>
          <p:cNvGraphicFramePr/>
          <p:nvPr>
            <p:extLst>
              <p:ext uri="{D42A27DB-BD31-4B8C-83A1-F6EECF244321}">
                <p14:modId xmlns:p14="http://schemas.microsoft.com/office/powerpoint/2010/main" val="1470568336"/>
              </p:ext>
            </p:extLst>
          </p:nvPr>
        </p:nvGraphicFramePr>
        <p:xfrm>
          <a:off x="3714341" y="601213"/>
          <a:ext cx="1802211" cy="14046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55" name="차트 54"/>
          <p:cNvGraphicFramePr/>
          <p:nvPr>
            <p:extLst>
              <p:ext uri="{D42A27DB-BD31-4B8C-83A1-F6EECF244321}">
                <p14:modId xmlns:p14="http://schemas.microsoft.com/office/powerpoint/2010/main" val="2524120935"/>
              </p:ext>
            </p:extLst>
          </p:nvPr>
        </p:nvGraphicFramePr>
        <p:xfrm>
          <a:off x="5393136" y="647665"/>
          <a:ext cx="1802211" cy="14046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56" name="차트 55"/>
          <p:cNvGraphicFramePr/>
          <p:nvPr>
            <p:extLst>
              <p:ext uri="{D42A27DB-BD31-4B8C-83A1-F6EECF244321}">
                <p14:modId xmlns:p14="http://schemas.microsoft.com/office/powerpoint/2010/main" val="1379066636"/>
              </p:ext>
            </p:extLst>
          </p:nvPr>
        </p:nvGraphicFramePr>
        <p:xfrm>
          <a:off x="7097028" y="647665"/>
          <a:ext cx="1802211" cy="14046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414641" y="2370409"/>
            <a:ext cx="2447754" cy="491353"/>
            <a:chOff x="480622" y="3040586"/>
            <a:chExt cx="2447754" cy="491353"/>
          </a:xfrm>
        </p:grpSpPr>
        <p:sp>
          <p:nvSpPr>
            <p:cNvPr id="2" name="직사각형 1"/>
            <p:cNvSpPr/>
            <p:nvPr/>
          </p:nvSpPr>
          <p:spPr>
            <a:xfrm>
              <a:off x="576978" y="3042041"/>
              <a:ext cx="211046" cy="200055"/>
            </a:xfrm>
            <a:prstGeom prst="rect">
              <a:avLst/>
            </a:prstGeom>
            <a:solidFill>
              <a:srgbClr val="4F81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849195" y="3042041"/>
              <a:ext cx="211046" cy="200055"/>
            </a:xfrm>
            <a:prstGeom prst="rect">
              <a:avLst/>
            </a:prstGeom>
            <a:solidFill>
              <a:srgbClr val="C05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127489" y="3042041"/>
              <a:ext cx="211046" cy="200055"/>
            </a:xfrm>
            <a:prstGeom prst="rect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399706" y="3040586"/>
              <a:ext cx="211046" cy="200055"/>
            </a:xfrm>
            <a:prstGeom prst="rect">
              <a:avLst/>
            </a:prstGeom>
            <a:solidFill>
              <a:srgbClr val="8064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671923" y="3040586"/>
              <a:ext cx="211046" cy="200055"/>
            </a:xfrm>
            <a:prstGeom prst="rect">
              <a:avLst/>
            </a:prstGeom>
            <a:solidFill>
              <a:srgbClr val="4BAC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948168" y="3040586"/>
              <a:ext cx="211046" cy="200055"/>
            </a:xfrm>
            <a:prstGeom prst="rect">
              <a:avLst/>
            </a:prstGeom>
            <a:solidFill>
              <a:srgbClr val="F79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2222434" y="3040586"/>
              <a:ext cx="211046" cy="200055"/>
            </a:xfrm>
            <a:prstGeom prst="rect">
              <a:avLst/>
            </a:prstGeom>
            <a:solidFill>
              <a:srgbClr val="2C4D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2496700" y="3040586"/>
              <a:ext cx="211046" cy="200055"/>
            </a:xfrm>
            <a:prstGeom prst="rect">
              <a:avLst/>
            </a:prstGeom>
            <a:solidFill>
              <a:srgbClr val="772C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480622" y="3080533"/>
              <a:ext cx="397681" cy="4514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NA</a:t>
              </a:r>
              <a:endParaRPr lang="ko-KR" altLang="en-US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749807" y="3080533"/>
              <a:ext cx="397681" cy="4020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~10</a:t>
              </a:r>
              <a:endParaRPr lang="ko-KR" altLang="en-US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069150" y="3080533"/>
              <a:ext cx="397681" cy="4020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20</a:t>
              </a:r>
              <a:endParaRPr lang="ko-KR" altLang="en-US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1328082" y="3080533"/>
              <a:ext cx="397681" cy="4020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30</a:t>
              </a:r>
              <a:endParaRPr lang="ko-KR" altLang="en-US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601392" y="3078116"/>
              <a:ext cx="397681" cy="4020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40</a:t>
              </a:r>
              <a:endParaRPr lang="ko-KR" altLang="en-US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876772" y="3078116"/>
              <a:ext cx="397681" cy="4020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50</a:t>
              </a:r>
              <a:endParaRPr lang="ko-KR" altLang="en-US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2159214" y="3078116"/>
              <a:ext cx="397681" cy="4020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60</a:t>
              </a:r>
              <a:endParaRPr lang="ko-KR" altLang="en-US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410476" y="3078116"/>
              <a:ext cx="517900" cy="4514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70~</a:t>
              </a:r>
              <a:endParaRPr lang="ko-KR" altLang="en-US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661510" y="40775"/>
            <a:ext cx="1443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클러스터링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-18704" y="-24682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effectLst>
                  <a:outerShdw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03</a:t>
            </a:r>
            <a:endParaRPr lang="ko-KR" altLang="en-US" sz="3600" dirty="0">
              <a:solidFill>
                <a:schemeClr val="bg1"/>
              </a:solidFill>
              <a:effectLst>
                <a:outerShdw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9467527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직사각형 84"/>
          <p:cNvSpPr/>
          <p:nvPr/>
        </p:nvSpPr>
        <p:spPr>
          <a:xfrm>
            <a:off x="7117346" y="3374285"/>
            <a:ext cx="1665664" cy="1368152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3749807" y="3374285"/>
            <a:ext cx="1665664" cy="1368152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2" name="차트 81"/>
          <p:cNvGraphicFramePr/>
          <p:nvPr>
            <p:extLst>
              <p:ext uri="{D42A27DB-BD31-4B8C-83A1-F6EECF244321}">
                <p14:modId xmlns:p14="http://schemas.microsoft.com/office/powerpoint/2010/main" val="3398750737"/>
              </p:ext>
            </p:extLst>
          </p:nvPr>
        </p:nvGraphicFramePr>
        <p:xfrm>
          <a:off x="3770432" y="3477799"/>
          <a:ext cx="1624413" cy="11841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3" name="직사각형 82"/>
          <p:cNvSpPr/>
          <p:nvPr/>
        </p:nvSpPr>
        <p:spPr>
          <a:xfrm>
            <a:off x="5436096" y="3374285"/>
            <a:ext cx="1665664" cy="1368152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4" name="차트 83"/>
          <p:cNvGraphicFramePr/>
          <p:nvPr>
            <p:extLst>
              <p:ext uri="{D42A27DB-BD31-4B8C-83A1-F6EECF244321}">
                <p14:modId xmlns:p14="http://schemas.microsoft.com/office/powerpoint/2010/main" val="3293088802"/>
              </p:ext>
            </p:extLst>
          </p:nvPr>
        </p:nvGraphicFramePr>
        <p:xfrm>
          <a:off x="5456721" y="3477799"/>
          <a:ext cx="1624413" cy="11841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6" name="차트 85"/>
          <p:cNvGraphicFramePr/>
          <p:nvPr>
            <p:extLst>
              <p:ext uri="{D42A27DB-BD31-4B8C-83A1-F6EECF244321}">
                <p14:modId xmlns:p14="http://schemas.microsoft.com/office/powerpoint/2010/main" val="1952545271"/>
              </p:ext>
            </p:extLst>
          </p:nvPr>
        </p:nvGraphicFramePr>
        <p:xfrm>
          <a:off x="7137971" y="3477799"/>
          <a:ext cx="1624413" cy="11841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754062" y="474225"/>
            <a:ext cx="2451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err="1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클러스터링</a:t>
            </a:r>
            <a:r>
              <a:rPr lang="ko-KR" altLang="en-US" spc="600" dirty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결과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624927" y="4760670"/>
            <a:ext cx="1160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이용 빈도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402704" y="192289"/>
            <a:ext cx="1114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이동거리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385308" y="4760670"/>
            <a:ext cx="394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1</a:t>
            </a:r>
            <a:endParaRPr lang="ko-KR" alt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050758" y="4760670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2</a:t>
            </a:r>
            <a:endParaRPr lang="ko-KR" alt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732008" y="4742437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3</a:t>
            </a:r>
            <a:endParaRPr lang="ko-KR" alt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184535" y="1085536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3</a:t>
            </a:r>
            <a:endParaRPr lang="ko-KR" alt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184535" y="2471921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2</a:t>
            </a:r>
            <a:endParaRPr lang="ko-KR" alt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205374" y="3869815"/>
            <a:ext cx="394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1</a:t>
            </a:r>
            <a:endParaRPr lang="ko-KR" alt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3749807" y="601515"/>
            <a:ext cx="1665664" cy="1368152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5" name="차트 64"/>
          <p:cNvGraphicFramePr/>
          <p:nvPr>
            <p:extLst>
              <p:ext uri="{D42A27DB-BD31-4B8C-83A1-F6EECF244321}">
                <p14:modId xmlns:p14="http://schemas.microsoft.com/office/powerpoint/2010/main" val="2251979963"/>
              </p:ext>
            </p:extLst>
          </p:nvPr>
        </p:nvGraphicFramePr>
        <p:xfrm>
          <a:off x="3770432" y="705029"/>
          <a:ext cx="1624413" cy="11841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9" name="직사각형 68"/>
          <p:cNvSpPr/>
          <p:nvPr/>
        </p:nvSpPr>
        <p:spPr>
          <a:xfrm>
            <a:off x="5436096" y="601515"/>
            <a:ext cx="1665664" cy="1368152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0" name="차트 69"/>
          <p:cNvGraphicFramePr/>
          <p:nvPr>
            <p:extLst>
              <p:ext uri="{D42A27DB-BD31-4B8C-83A1-F6EECF244321}">
                <p14:modId xmlns:p14="http://schemas.microsoft.com/office/powerpoint/2010/main" val="3776030082"/>
              </p:ext>
            </p:extLst>
          </p:nvPr>
        </p:nvGraphicFramePr>
        <p:xfrm>
          <a:off x="5456721" y="705029"/>
          <a:ext cx="1624413" cy="11841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71" name="직사각형 70"/>
          <p:cNvSpPr/>
          <p:nvPr/>
        </p:nvSpPr>
        <p:spPr>
          <a:xfrm>
            <a:off x="7118425" y="601515"/>
            <a:ext cx="1665664" cy="1368152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2" name="차트 71"/>
          <p:cNvGraphicFramePr/>
          <p:nvPr>
            <p:extLst>
              <p:ext uri="{D42A27DB-BD31-4B8C-83A1-F6EECF244321}">
                <p14:modId xmlns:p14="http://schemas.microsoft.com/office/powerpoint/2010/main" val="3064882739"/>
              </p:ext>
            </p:extLst>
          </p:nvPr>
        </p:nvGraphicFramePr>
        <p:xfrm>
          <a:off x="7139050" y="705029"/>
          <a:ext cx="1624413" cy="11841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73" name="직사각형 72"/>
          <p:cNvSpPr/>
          <p:nvPr/>
        </p:nvSpPr>
        <p:spPr>
          <a:xfrm>
            <a:off x="3749807" y="1987900"/>
            <a:ext cx="1665664" cy="1368152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4" name="차트 73"/>
          <p:cNvGraphicFramePr/>
          <p:nvPr>
            <p:extLst>
              <p:ext uri="{D42A27DB-BD31-4B8C-83A1-F6EECF244321}">
                <p14:modId xmlns:p14="http://schemas.microsoft.com/office/powerpoint/2010/main" val="2008773173"/>
              </p:ext>
            </p:extLst>
          </p:nvPr>
        </p:nvGraphicFramePr>
        <p:xfrm>
          <a:off x="3770432" y="2091414"/>
          <a:ext cx="1624413" cy="11841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75" name="직사각형 74"/>
          <p:cNvSpPr/>
          <p:nvPr/>
        </p:nvSpPr>
        <p:spPr>
          <a:xfrm>
            <a:off x="5436096" y="1987900"/>
            <a:ext cx="1665664" cy="1368152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6" name="차트 75"/>
          <p:cNvGraphicFramePr/>
          <p:nvPr>
            <p:extLst>
              <p:ext uri="{D42A27DB-BD31-4B8C-83A1-F6EECF244321}">
                <p14:modId xmlns:p14="http://schemas.microsoft.com/office/powerpoint/2010/main" val="3004929140"/>
              </p:ext>
            </p:extLst>
          </p:nvPr>
        </p:nvGraphicFramePr>
        <p:xfrm>
          <a:off x="5456721" y="2091414"/>
          <a:ext cx="1624413" cy="11841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79" name="직사각형 78"/>
          <p:cNvSpPr/>
          <p:nvPr/>
        </p:nvSpPr>
        <p:spPr>
          <a:xfrm>
            <a:off x="7119959" y="1987900"/>
            <a:ext cx="1665664" cy="1368152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0" name="차트 79"/>
          <p:cNvGraphicFramePr/>
          <p:nvPr>
            <p:extLst>
              <p:ext uri="{D42A27DB-BD31-4B8C-83A1-F6EECF244321}">
                <p14:modId xmlns:p14="http://schemas.microsoft.com/office/powerpoint/2010/main" val="882097467"/>
              </p:ext>
            </p:extLst>
          </p:nvPr>
        </p:nvGraphicFramePr>
        <p:xfrm>
          <a:off x="7140584" y="2091414"/>
          <a:ext cx="1624413" cy="11841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pSp>
        <p:nvGrpSpPr>
          <p:cNvPr id="87" name="그룹 86"/>
          <p:cNvGrpSpPr/>
          <p:nvPr/>
        </p:nvGrpSpPr>
        <p:grpSpPr>
          <a:xfrm>
            <a:off x="126640" y="1026226"/>
            <a:ext cx="3078733" cy="2985683"/>
            <a:chOff x="852913" y="1384457"/>
            <a:chExt cx="2122296" cy="1293764"/>
          </a:xfrm>
        </p:grpSpPr>
        <p:sp>
          <p:nvSpPr>
            <p:cNvPr id="88" name="직사각형 87"/>
            <p:cNvSpPr/>
            <p:nvPr/>
          </p:nvSpPr>
          <p:spPr>
            <a:xfrm>
              <a:off x="859860" y="1455271"/>
              <a:ext cx="2115349" cy="12229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CECFF"/>
              </a:solidFill>
              <a:miter lim="800000"/>
            </a:ln>
            <a:effectLst>
              <a:outerShdw dist="38100" dir="2700000" algn="tl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0" name="그룹 89"/>
            <p:cNvGrpSpPr/>
            <p:nvPr/>
          </p:nvGrpSpPr>
          <p:grpSpPr>
            <a:xfrm>
              <a:off x="852913" y="1384457"/>
              <a:ext cx="2085980" cy="133367"/>
              <a:chOff x="870262" y="1384457"/>
              <a:chExt cx="2085980" cy="133367"/>
            </a:xfrm>
          </p:grpSpPr>
          <p:sp>
            <p:nvSpPr>
              <p:cNvPr id="91" name="육각형 90"/>
              <p:cNvSpPr/>
              <p:nvPr/>
            </p:nvSpPr>
            <p:spPr>
              <a:xfrm>
                <a:off x="870263" y="1384457"/>
                <a:ext cx="2085979" cy="133367"/>
              </a:xfrm>
              <a:prstGeom prst="hexagon">
                <a:avLst>
                  <a:gd name="adj" fmla="val 29668"/>
                  <a:gd name="vf" fmla="val 115470"/>
                </a:avLst>
              </a:prstGeom>
              <a:solidFill>
                <a:srgbClr val="CCECFF"/>
              </a:solidFill>
              <a:ln w="25400">
                <a:noFill/>
                <a:miter lim="800000"/>
              </a:ln>
              <a:effectLst>
                <a:outerShdw dist="38100" dir="2700000" algn="tl" rotWithShape="0">
                  <a:schemeClr val="bg1">
                    <a:lumMod val="8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OTF 030" pitchFamily="18" charset="-127"/>
                  <a:ea typeface="210 옴니고딕OTF 030" pitchFamily="18" charset="-127"/>
                </a:endParaRP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870262" y="1384457"/>
                <a:ext cx="2085980" cy="133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옴니고딕 050" panose="02020603020101020101" pitchFamily="18" charset="-127"/>
                    <a:ea typeface="210 옴니고딕 050" panose="02020603020101020101" pitchFamily="18" charset="-127"/>
                  </a:rPr>
                  <a:t>클러스터 별 성별</a:t>
                </a:r>
              </a:p>
            </p:txBody>
          </p:sp>
        </p:grpSp>
      </p:grpSp>
      <p:sp>
        <p:nvSpPr>
          <p:cNvPr id="93" name="직사각형 92"/>
          <p:cNvSpPr/>
          <p:nvPr/>
        </p:nvSpPr>
        <p:spPr>
          <a:xfrm>
            <a:off x="215555" y="1647002"/>
            <a:ext cx="3472166" cy="1528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indent="-268288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이동거리가 </a:t>
            </a:r>
            <a:r>
              <a:rPr lang="ko-KR" altLang="en-US" sz="14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긴 대여소일 수록</a:t>
            </a:r>
            <a:endParaRPr lang="en-US" altLang="ko-KR" sz="14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4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  <a:r>
              <a:rPr lang="ko-KR" altLang="en-US" sz="1400" spc="-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여성비가</a:t>
            </a:r>
            <a:r>
              <a:rPr lang="en-US" altLang="ko-KR" sz="14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14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소폭 </a:t>
            </a: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증가함</a:t>
            </a:r>
            <a:endParaRPr lang="en-US" altLang="ko-KR" sz="14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268288" indent="-268288">
              <a:lnSpc>
                <a:spcPts val="2800"/>
              </a:lnSpc>
              <a:buFont typeface="Wingdings" panose="05000000000000000000" pitchFamily="2" charset="2"/>
              <a:buChar char="§"/>
            </a:pPr>
            <a:endParaRPr lang="en-US" altLang="ko-KR" sz="14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268288" indent="-268288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전체적인 성비는 </a:t>
            </a:r>
            <a:r>
              <a:rPr lang="en-US" altLang="ko-KR" sz="14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62:37</a:t>
            </a:r>
            <a:r>
              <a:rPr lang="ko-KR" altLang="en-US" sz="14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정도</a:t>
            </a:r>
            <a:endParaRPr lang="en-US" altLang="ko-KR" sz="14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61510" y="40775"/>
            <a:ext cx="1443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클러스터링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-18704" y="-24682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effectLst>
                  <a:outerShdw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03</a:t>
            </a:r>
            <a:endParaRPr lang="ko-KR" altLang="en-US" sz="3600" dirty="0">
              <a:solidFill>
                <a:schemeClr val="bg1"/>
              </a:solidFill>
              <a:effectLst>
                <a:outerShdw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7206729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직사각형 84"/>
          <p:cNvSpPr/>
          <p:nvPr/>
        </p:nvSpPr>
        <p:spPr>
          <a:xfrm>
            <a:off x="7117346" y="3374285"/>
            <a:ext cx="1665664" cy="1368152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3749807" y="3374285"/>
            <a:ext cx="1665664" cy="1368152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2" name="차트 81"/>
          <p:cNvGraphicFramePr/>
          <p:nvPr>
            <p:extLst>
              <p:ext uri="{D42A27DB-BD31-4B8C-83A1-F6EECF244321}">
                <p14:modId xmlns:p14="http://schemas.microsoft.com/office/powerpoint/2010/main" val="3398950189"/>
              </p:ext>
            </p:extLst>
          </p:nvPr>
        </p:nvGraphicFramePr>
        <p:xfrm>
          <a:off x="3770432" y="3477799"/>
          <a:ext cx="1624413" cy="11841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3" name="직사각형 82"/>
          <p:cNvSpPr/>
          <p:nvPr/>
        </p:nvSpPr>
        <p:spPr>
          <a:xfrm>
            <a:off x="5436096" y="3374285"/>
            <a:ext cx="1665664" cy="1368152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4" name="차트 83"/>
          <p:cNvGraphicFramePr/>
          <p:nvPr>
            <p:extLst>
              <p:ext uri="{D42A27DB-BD31-4B8C-83A1-F6EECF244321}">
                <p14:modId xmlns:p14="http://schemas.microsoft.com/office/powerpoint/2010/main" val="3739609393"/>
              </p:ext>
            </p:extLst>
          </p:nvPr>
        </p:nvGraphicFramePr>
        <p:xfrm>
          <a:off x="5456721" y="3477799"/>
          <a:ext cx="1624413" cy="11841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6" name="차트 85"/>
          <p:cNvGraphicFramePr/>
          <p:nvPr>
            <p:extLst>
              <p:ext uri="{D42A27DB-BD31-4B8C-83A1-F6EECF244321}">
                <p14:modId xmlns:p14="http://schemas.microsoft.com/office/powerpoint/2010/main" val="2613676968"/>
              </p:ext>
            </p:extLst>
          </p:nvPr>
        </p:nvGraphicFramePr>
        <p:xfrm>
          <a:off x="7137971" y="3477799"/>
          <a:ext cx="1624413" cy="11841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754062" y="474225"/>
            <a:ext cx="2451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err="1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클러스터링</a:t>
            </a:r>
            <a:r>
              <a:rPr lang="ko-KR" altLang="en-US" spc="600" dirty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결과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624927" y="4760670"/>
            <a:ext cx="1160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이용 빈도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402704" y="192289"/>
            <a:ext cx="1114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이동거리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385308" y="4760670"/>
            <a:ext cx="394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1</a:t>
            </a:r>
            <a:endParaRPr lang="ko-KR" alt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050758" y="4760670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2</a:t>
            </a:r>
            <a:endParaRPr lang="ko-KR" alt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732008" y="4742437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3</a:t>
            </a:r>
            <a:endParaRPr lang="ko-KR" alt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184535" y="1085536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3</a:t>
            </a:r>
            <a:endParaRPr lang="ko-KR" alt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184535" y="2471921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2</a:t>
            </a:r>
            <a:endParaRPr lang="ko-KR" alt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205374" y="3869815"/>
            <a:ext cx="394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1</a:t>
            </a:r>
            <a:endParaRPr lang="ko-KR" alt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3749807" y="601515"/>
            <a:ext cx="1665664" cy="1368152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5" name="차트 64"/>
          <p:cNvGraphicFramePr/>
          <p:nvPr>
            <p:extLst>
              <p:ext uri="{D42A27DB-BD31-4B8C-83A1-F6EECF244321}">
                <p14:modId xmlns:p14="http://schemas.microsoft.com/office/powerpoint/2010/main" val="364037599"/>
              </p:ext>
            </p:extLst>
          </p:nvPr>
        </p:nvGraphicFramePr>
        <p:xfrm>
          <a:off x="3770432" y="705029"/>
          <a:ext cx="1624413" cy="11841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9" name="직사각형 68"/>
          <p:cNvSpPr/>
          <p:nvPr/>
        </p:nvSpPr>
        <p:spPr>
          <a:xfrm>
            <a:off x="5436096" y="601515"/>
            <a:ext cx="1665664" cy="1368152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0" name="차트 69"/>
          <p:cNvGraphicFramePr/>
          <p:nvPr>
            <p:extLst>
              <p:ext uri="{D42A27DB-BD31-4B8C-83A1-F6EECF244321}">
                <p14:modId xmlns:p14="http://schemas.microsoft.com/office/powerpoint/2010/main" val="370098208"/>
              </p:ext>
            </p:extLst>
          </p:nvPr>
        </p:nvGraphicFramePr>
        <p:xfrm>
          <a:off x="5456721" y="705029"/>
          <a:ext cx="1624413" cy="11841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71" name="직사각형 70"/>
          <p:cNvSpPr/>
          <p:nvPr/>
        </p:nvSpPr>
        <p:spPr>
          <a:xfrm>
            <a:off x="7118425" y="601515"/>
            <a:ext cx="1665664" cy="1368152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2" name="차트 71"/>
          <p:cNvGraphicFramePr/>
          <p:nvPr>
            <p:extLst>
              <p:ext uri="{D42A27DB-BD31-4B8C-83A1-F6EECF244321}">
                <p14:modId xmlns:p14="http://schemas.microsoft.com/office/powerpoint/2010/main" val="2540087581"/>
              </p:ext>
            </p:extLst>
          </p:nvPr>
        </p:nvGraphicFramePr>
        <p:xfrm>
          <a:off x="7139050" y="705029"/>
          <a:ext cx="1624413" cy="11841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73" name="직사각형 72"/>
          <p:cNvSpPr/>
          <p:nvPr/>
        </p:nvSpPr>
        <p:spPr>
          <a:xfrm>
            <a:off x="3749807" y="1987900"/>
            <a:ext cx="1665664" cy="1368152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4" name="차트 73"/>
          <p:cNvGraphicFramePr/>
          <p:nvPr>
            <p:extLst>
              <p:ext uri="{D42A27DB-BD31-4B8C-83A1-F6EECF244321}">
                <p14:modId xmlns:p14="http://schemas.microsoft.com/office/powerpoint/2010/main" val="1412148989"/>
              </p:ext>
            </p:extLst>
          </p:nvPr>
        </p:nvGraphicFramePr>
        <p:xfrm>
          <a:off x="3770432" y="2091414"/>
          <a:ext cx="1624413" cy="11841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75" name="직사각형 74"/>
          <p:cNvSpPr/>
          <p:nvPr/>
        </p:nvSpPr>
        <p:spPr>
          <a:xfrm>
            <a:off x="5436096" y="1987900"/>
            <a:ext cx="1665664" cy="1368152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6" name="차트 75"/>
          <p:cNvGraphicFramePr/>
          <p:nvPr>
            <p:extLst>
              <p:ext uri="{D42A27DB-BD31-4B8C-83A1-F6EECF244321}">
                <p14:modId xmlns:p14="http://schemas.microsoft.com/office/powerpoint/2010/main" val="454505087"/>
              </p:ext>
            </p:extLst>
          </p:nvPr>
        </p:nvGraphicFramePr>
        <p:xfrm>
          <a:off x="5456721" y="2091414"/>
          <a:ext cx="1624413" cy="11841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79" name="직사각형 78"/>
          <p:cNvSpPr/>
          <p:nvPr/>
        </p:nvSpPr>
        <p:spPr>
          <a:xfrm>
            <a:off x="7119959" y="1987900"/>
            <a:ext cx="1665664" cy="1368152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0" name="차트 79"/>
          <p:cNvGraphicFramePr/>
          <p:nvPr>
            <p:extLst>
              <p:ext uri="{D42A27DB-BD31-4B8C-83A1-F6EECF244321}">
                <p14:modId xmlns:p14="http://schemas.microsoft.com/office/powerpoint/2010/main" val="1211282180"/>
              </p:ext>
            </p:extLst>
          </p:nvPr>
        </p:nvGraphicFramePr>
        <p:xfrm>
          <a:off x="7140584" y="2091414"/>
          <a:ext cx="1624413" cy="11841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pSp>
        <p:nvGrpSpPr>
          <p:cNvPr id="87" name="그룹 86"/>
          <p:cNvGrpSpPr/>
          <p:nvPr/>
        </p:nvGrpSpPr>
        <p:grpSpPr>
          <a:xfrm>
            <a:off x="126640" y="1026226"/>
            <a:ext cx="3078733" cy="2985683"/>
            <a:chOff x="852913" y="1384457"/>
            <a:chExt cx="2122296" cy="1293764"/>
          </a:xfrm>
        </p:grpSpPr>
        <p:sp>
          <p:nvSpPr>
            <p:cNvPr id="88" name="직사각형 87"/>
            <p:cNvSpPr/>
            <p:nvPr/>
          </p:nvSpPr>
          <p:spPr>
            <a:xfrm>
              <a:off x="859860" y="1455271"/>
              <a:ext cx="2115349" cy="12229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CECFF"/>
              </a:solidFill>
              <a:miter lim="800000"/>
            </a:ln>
            <a:effectLst>
              <a:outerShdw dist="38100" dir="2700000" algn="tl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0" name="그룹 89"/>
            <p:cNvGrpSpPr/>
            <p:nvPr/>
          </p:nvGrpSpPr>
          <p:grpSpPr>
            <a:xfrm>
              <a:off x="852913" y="1384457"/>
              <a:ext cx="2085980" cy="133367"/>
              <a:chOff x="870262" y="1384457"/>
              <a:chExt cx="2085980" cy="133367"/>
            </a:xfrm>
          </p:grpSpPr>
          <p:sp>
            <p:nvSpPr>
              <p:cNvPr id="91" name="육각형 90"/>
              <p:cNvSpPr/>
              <p:nvPr/>
            </p:nvSpPr>
            <p:spPr>
              <a:xfrm>
                <a:off x="870263" y="1384457"/>
                <a:ext cx="2085979" cy="133367"/>
              </a:xfrm>
              <a:prstGeom prst="hexagon">
                <a:avLst>
                  <a:gd name="adj" fmla="val 29668"/>
                  <a:gd name="vf" fmla="val 115470"/>
                </a:avLst>
              </a:prstGeom>
              <a:solidFill>
                <a:srgbClr val="CCECFF"/>
              </a:solidFill>
              <a:ln w="25400">
                <a:noFill/>
                <a:miter lim="800000"/>
              </a:ln>
              <a:effectLst>
                <a:outerShdw dist="38100" dir="2700000" algn="tl" rotWithShape="0">
                  <a:schemeClr val="bg1">
                    <a:lumMod val="8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OTF 030" pitchFamily="18" charset="-127"/>
                  <a:ea typeface="210 옴니고딕OTF 030" pitchFamily="18" charset="-127"/>
                </a:endParaRP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870262" y="1384457"/>
                <a:ext cx="2085980" cy="133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옴니고딕 050" panose="02020603020101020101" pitchFamily="18" charset="-127"/>
                    <a:ea typeface="210 옴니고딕 050" panose="02020603020101020101" pitchFamily="18" charset="-127"/>
                  </a:rPr>
                  <a:t>클러스터 별 평일</a:t>
                </a:r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옴니고딕 050" panose="02020603020101020101" pitchFamily="18" charset="-127"/>
                    <a:ea typeface="210 옴니고딕 050" panose="02020603020101020101" pitchFamily="18" charset="-127"/>
                  </a:rPr>
                  <a:t>/</a:t>
                </a:r>
                <a:r>
                  <a: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옴니고딕 050" panose="02020603020101020101" pitchFamily="18" charset="-127"/>
                    <a:ea typeface="210 옴니고딕 050" panose="02020603020101020101" pitchFamily="18" charset="-127"/>
                  </a:rPr>
                  <a:t>주말 </a:t>
                </a:r>
                <a:r>
                  <a:rPr lang="ko-KR" altLang="en-US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옴니고딕 050" panose="02020603020101020101" pitchFamily="18" charset="-127"/>
                    <a:ea typeface="210 옴니고딕 050" panose="02020603020101020101" pitchFamily="18" charset="-127"/>
                  </a:rPr>
                  <a:t>이용비율</a:t>
                </a:r>
                <a:endPara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endParaRPr>
              </a:p>
            </p:txBody>
          </p:sp>
        </p:grpSp>
      </p:grpSp>
      <p:sp>
        <p:nvSpPr>
          <p:cNvPr id="93" name="직사각형 92"/>
          <p:cNvSpPr/>
          <p:nvPr/>
        </p:nvSpPr>
        <p:spPr>
          <a:xfrm>
            <a:off x="107979" y="1647002"/>
            <a:ext cx="3472166" cy="810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indent="-268288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이용 빈도가 </a:t>
            </a:r>
            <a:r>
              <a:rPr lang="ko-KR" altLang="en-US" sz="14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많은 대여소일수록</a:t>
            </a:r>
            <a:r>
              <a:rPr lang="en-US" altLang="ko-KR" sz="14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    </a:t>
            </a: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평일에 이용하는 고객이 소폭 증가</a:t>
            </a:r>
            <a:endParaRPr lang="en-US" altLang="ko-KR" sz="14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07979" y="2600633"/>
            <a:ext cx="3472166" cy="810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indent="-268288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이용 거리가 </a:t>
            </a:r>
            <a:r>
              <a:rPr lang="ko-KR" altLang="en-US" sz="14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긴 대여소일 수록         </a:t>
            </a:r>
            <a:r>
              <a:rPr lang="en-US" altLang="ko-KR" sz="14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주말에 이용하는 고객이 소폭 증가</a:t>
            </a:r>
            <a:endParaRPr lang="en-US" altLang="ko-KR" sz="14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61510" y="40775"/>
            <a:ext cx="1443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클러스터링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-18704" y="-24682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effectLst>
                  <a:outerShdw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03</a:t>
            </a:r>
            <a:endParaRPr lang="ko-KR" altLang="en-US" sz="3600" dirty="0">
              <a:solidFill>
                <a:schemeClr val="bg1"/>
              </a:solidFill>
              <a:effectLst>
                <a:outerShdw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5846074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 flipV="1">
            <a:off x="6276980" y="1462307"/>
            <a:ext cx="792088" cy="720080"/>
          </a:xfrm>
          <a:prstGeom prst="rect">
            <a:avLst/>
          </a:prstGeom>
          <a:solidFill>
            <a:srgbClr val="3371ED"/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4062" y="474225"/>
            <a:ext cx="2451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err="1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클러스터링</a:t>
            </a:r>
            <a:r>
              <a:rPr lang="ko-KR" altLang="en-US" spc="600" dirty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결과</a:t>
            </a:r>
          </a:p>
        </p:txBody>
      </p:sp>
      <p:sp>
        <p:nvSpPr>
          <p:cNvPr id="10" name="TextBox 9"/>
          <p:cNvSpPr txBox="1"/>
          <p:nvPr/>
        </p:nvSpPr>
        <p:spPr>
          <a:xfrm flipV="1">
            <a:off x="7092280" y="1462307"/>
            <a:ext cx="792088" cy="720080"/>
          </a:xfrm>
          <a:prstGeom prst="rect">
            <a:avLst/>
          </a:prstGeom>
          <a:solidFill>
            <a:srgbClr val="B126F0"/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 flipV="1">
            <a:off x="7911380" y="1462307"/>
            <a:ext cx="792088" cy="720080"/>
          </a:xfrm>
          <a:prstGeom prst="rect">
            <a:avLst/>
          </a:prstGeom>
          <a:solidFill>
            <a:srgbClr val="FA14EA"/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 flipV="1">
            <a:off x="6277312" y="2210977"/>
            <a:ext cx="792088" cy="720080"/>
          </a:xfrm>
          <a:prstGeom prst="rect">
            <a:avLst/>
          </a:prstGeom>
          <a:solidFill>
            <a:srgbClr val="387985"/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 flipV="1">
            <a:off x="7092944" y="2210977"/>
            <a:ext cx="792088" cy="720080"/>
          </a:xfrm>
          <a:prstGeom prst="rect">
            <a:avLst/>
          </a:prstGeom>
          <a:solidFill>
            <a:srgbClr val="51C3F1"/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flipV="1">
            <a:off x="7911380" y="2210585"/>
            <a:ext cx="792088" cy="720080"/>
          </a:xfrm>
          <a:prstGeom prst="rect">
            <a:avLst/>
          </a:prstGeom>
          <a:solidFill>
            <a:srgbClr val="2C1D7F"/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 flipV="1">
            <a:off x="6273884" y="2959647"/>
            <a:ext cx="792088" cy="720080"/>
          </a:xfrm>
          <a:prstGeom prst="rect">
            <a:avLst/>
          </a:prstGeom>
          <a:solidFill>
            <a:srgbClr val="EB250F"/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 flipV="1">
            <a:off x="7092280" y="2959647"/>
            <a:ext cx="792088" cy="720080"/>
          </a:xfrm>
          <a:prstGeom prst="rect">
            <a:avLst/>
          </a:prstGeom>
          <a:solidFill>
            <a:srgbClr val="F69927"/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 flipV="1">
            <a:off x="7910676" y="2959647"/>
            <a:ext cx="792088" cy="720080"/>
          </a:xfrm>
          <a:prstGeom prst="rect">
            <a:avLst/>
          </a:prstGeom>
          <a:solidFill>
            <a:srgbClr val="F7F707"/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27365" y="3695104"/>
            <a:ext cx="1160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이용 빈도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59476" y="996202"/>
            <a:ext cx="1114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이동거리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87136" y="3707925"/>
            <a:ext cx="394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1</a:t>
            </a:r>
            <a:endParaRPr lang="ko-KR" alt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270155" y="3707925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2</a:t>
            </a:r>
            <a:endParaRPr lang="ko-KR" alt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88551" y="3707925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3</a:t>
            </a:r>
            <a:endParaRPr lang="ko-KR" alt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29024" y="1650795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3</a:t>
            </a:r>
            <a:endParaRPr lang="ko-KR" alt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29024" y="2385213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2</a:t>
            </a:r>
            <a:endParaRPr lang="ko-KR" alt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852916" y="3119632"/>
            <a:ext cx="394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1</a:t>
            </a:r>
            <a:endParaRPr lang="ko-KR" alt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4640"/>
          <a:stretch/>
        </p:blipFill>
        <p:spPr>
          <a:xfrm>
            <a:off x="335328" y="1019673"/>
            <a:ext cx="4596141" cy="387994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61510" y="40775"/>
            <a:ext cx="1443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클러스터링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18704" y="-24682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effectLst>
                  <a:outerShdw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03</a:t>
            </a:r>
            <a:endParaRPr lang="ko-KR" altLang="en-US" sz="3600" dirty="0">
              <a:solidFill>
                <a:schemeClr val="bg1"/>
              </a:solidFill>
              <a:effectLst>
                <a:outerShdw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0043434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54062" y="474225"/>
            <a:ext cx="2451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err="1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클러스터링</a:t>
            </a:r>
            <a:r>
              <a:rPr lang="ko-KR" altLang="en-US" spc="600" dirty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결과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4640"/>
          <a:stretch/>
        </p:blipFill>
        <p:spPr>
          <a:xfrm>
            <a:off x="335328" y="1019673"/>
            <a:ext cx="4596141" cy="3879948"/>
          </a:xfrm>
          <a:prstGeom prst="rect">
            <a:avLst/>
          </a:prstGeom>
        </p:spPr>
      </p:pic>
      <p:sp>
        <p:nvSpPr>
          <p:cNvPr id="26" name="타원 25"/>
          <p:cNvSpPr/>
          <p:nvPr/>
        </p:nvSpPr>
        <p:spPr>
          <a:xfrm>
            <a:off x="3059832" y="1241581"/>
            <a:ext cx="720080" cy="72008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>
            <a:stCxn id="26" idx="6"/>
          </p:cNvCxnSpPr>
          <p:nvPr/>
        </p:nvCxnSpPr>
        <p:spPr>
          <a:xfrm flipV="1">
            <a:off x="3779912" y="1572505"/>
            <a:ext cx="1584176" cy="2911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368472" y="2609732"/>
            <a:ext cx="720080" cy="72008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>
            <a:stCxn id="28" idx="6"/>
          </p:cNvCxnSpPr>
          <p:nvPr/>
        </p:nvCxnSpPr>
        <p:spPr>
          <a:xfrm flipV="1">
            <a:off x="1088552" y="1777059"/>
            <a:ext cx="4275536" cy="119271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1224436" y="2420528"/>
            <a:ext cx="2819938" cy="112275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/>
          <p:cNvCxnSpPr/>
          <p:nvPr/>
        </p:nvCxnSpPr>
        <p:spPr>
          <a:xfrm flipV="1">
            <a:off x="4044374" y="2499742"/>
            <a:ext cx="1319714" cy="482162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5364088" y="1347614"/>
            <a:ext cx="3968572" cy="810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indent="-268288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ko-KR" altLang="en-US" sz="14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이용빈도와</a:t>
            </a: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이동거리가 가장 짧은 대여소</a:t>
            </a:r>
            <a:endParaRPr lang="en-US" altLang="ko-KR" sz="14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</a:t>
            </a: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는 주로 서울 외곽에 밀집해 있음</a:t>
            </a: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364088" y="2142441"/>
            <a:ext cx="3968572" cy="810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indent="-268288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이용빈도가 가장 많고 이용 거리가 가장</a:t>
            </a:r>
            <a:endParaRPr lang="en-US" altLang="ko-KR" sz="14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</a:t>
            </a: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짧은 대여소는 서울 중심부에 밀집해 있음</a:t>
            </a: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5364088" y="2945806"/>
            <a:ext cx="3968572" cy="774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indent="-268288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그 외 대부분의 클러스터링된 대여소들은</a:t>
            </a:r>
            <a:endParaRPr lang="en-US" altLang="ko-KR" sz="14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</a:t>
            </a: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비교적 넓은 분포를 가지고 퍼져 있음</a:t>
            </a: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1510" y="40775"/>
            <a:ext cx="1443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클러스터링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18704" y="-24682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effectLst>
                  <a:outerShdw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03</a:t>
            </a:r>
            <a:endParaRPr lang="ko-KR" altLang="en-US" sz="3600" dirty="0">
              <a:solidFill>
                <a:schemeClr val="bg1"/>
              </a:solidFill>
              <a:effectLst>
                <a:outerShdw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23244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1511478" y="474225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목 적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0380" y="991324"/>
            <a:ext cx="2299027" cy="400110"/>
          </a:xfrm>
          <a:prstGeom prst="rect">
            <a:avLst/>
          </a:prstGeom>
          <a:solidFill>
            <a:srgbClr val="D8FAE5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프로젝트 목적</a:t>
            </a:r>
            <a:endParaRPr lang="ko-KR" alt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57485"/>
            <a:ext cx="3086944" cy="32619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1784982"/>
            <a:ext cx="4726072" cy="9307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20" y="2931790"/>
            <a:ext cx="4687720" cy="165618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418" y="1963637"/>
            <a:ext cx="971550" cy="381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9992" y="3147814"/>
            <a:ext cx="2716235" cy="319557"/>
          </a:xfrm>
          <a:prstGeom prst="rect">
            <a:avLst/>
          </a:prstGeom>
          <a:ln w="19050">
            <a:solidFill>
              <a:schemeClr val="accent3">
                <a:lumMod val="50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7"/>
          <a:srcRect l="1572" t="22265" r="3505" b="12937"/>
          <a:stretch/>
        </p:blipFill>
        <p:spPr>
          <a:xfrm>
            <a:off x="787956" y="4371950"/>
            <a:ext cx="2016224" cy="216024"/>
          </a:xfrm>
          <a:prstGeom prst="rect">
            <a:avLst/>
          </a:prstGeom>
          <a:ln w="19050">
            <a:solidFill>
              <a:schemeClr val="accent3">
                <a:lumMod val="50000"/>
              </a:schemeClr>
            </a:solidFill>
          </a:ln>
        </p:spPr>
      </p:pic>
      <p:sp>
        <p:nvSpPr>
          <p:cNvPr id="56" name="직사각형 55"/>
          <p:cNvSpPr/>
          <p:nvPr/>
        </p:nvSpPr>
        <p:spPr>
          <a:xfrm>
            <a:off x="-35788" y="-92546"/>
            <a:ext cx="9433048" cy="5400599"/>
          </a:xfrm>
          <a:prstGeom prst="rect">
            <a:avLst/>
          </a:prstGeom>
          <a:solidFill>
            <a:schemeClr val="tx1">
              <a:lumMod val="75000"/>
              <a:lumOff val="2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35416" y="2121120"/>
            <a:ext cx="9073008" cy="1220275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초기 설치 시 유동인구에만 근거해 위치를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선정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,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수요예측에 실패한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따릉이의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이용 데이터에 근거하여 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새로운 지역에 공용자전거 설치할 경우 고려할 수 있는 범위를 확장 시키려 함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.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34187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51095" y="474225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err="1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클러스터링</a:t>
            </a:r>
            <a:r>
              <a:rPr lang="ko-KR" altLang="en-US" spc="600" dirty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</a:t>
            </a:r>
            <a:r>
              <a:rPr lang="ko-KR" altLang="en-US" spc="600" dirty="0" err="1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인사이트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4640"/>
          <a:stretch/>
        </p:blipFill>
        <p:spPr>
          <a:xfrm>
            <a:off x="300331" y="1041930"/>
            <a:ext cx="4596141" cy="3879948"/>
          </a:xfrm>
          <a:prstGeom prst="rect">
            <a:avLst/>
          </a:prstGeom>
        </p:spPr>
      </p:pic>
      <p:sp>
        <p:nvSpPr>
          <p:cNvPr id="30" name="타원 29"/>
          <p:cNvSpPr/>
          <p:nvPr/>
        </p:nvSpPr>
        <p:spPr>
          <a:xfrm>
            <a:off x="1224436" y="2420528"/>
            <a:ext cx="2819938" cy="112275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/>
          <p:cNvCxnSpPr>
            <a:stCxn id="30" idx="0"/>
          </p:cNvCxnSpPr>
          <p:nvPr/>
        </p:nvCxnSpPr>
        <p:spPr>
          <a:xfrm flipV="1">
            <a:off x="2634405" y="1563639"/>
            <a:ext cx="2657675" cy="856889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253980" y="2981904"/>
            <a:ext cx="3968572" cy="1118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indent="-268288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대여소들의 지리적</a:t>
            </a: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4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상권적</a:t>
            </a: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특성을</a:t>
            </a:r>
            <a:endParaRPr lang="en-US" altLang="ko-KR" sz="14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파악 한다면</a:t>
            </a: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</a:t>
            </a: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서울이 아닌 지역에 공용자전거</a:t>
            </a:r>
            <a:endParaRPr lang="en-US" altLang="ko-KR" sz="14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우선 설치 지역을 선정하는 지표로 활용 가능</a:t>
            </a:r>
            <a:endParaRPr lang="en-US" altLang="ko-KR" sz="14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53980" y="1148369"/>
            <a:ext cx="3968572" cy="774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indent="-268288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다른 집단에 비해 가장 두드러지게</a:t>
            </a:r>
            <a:endParaRPr lang="en-US" altLang="ko-KR" sz="14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</a:t>
            </a: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지역적 특성을 보이는 집단</a:t>
            </a: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1510" y="40775"/>
            <a:ext cx="1443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클러스터링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18704" y="-24682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effectLst>
                  <a:outerShdw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03</a:t>
            </a:r>
            <a:endParaRPr lang="ko-KR" altLang="en-US" sz="3600" dirty="0">
              <a:solidFill>
                <a:schemeClr val="bg1"/>
              </a:solidFill>
              <a:effectLst>
                <a:outerShdw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14FA23D-EABE-4E0E-9EF9-379807DEA365}"/>
              </a:ext>
            </a:extLst>
          </p:cNvPr>
          <p:cNvSpPr/>
          <p:nvPr/>
        </p:nvSpPr>
        <p:spPr>
          <a:xfrm>
            <a:off x="5265867" y="1922940"/>
            <a:ext cx="3968572" cy="1478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indent="-268288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넓게 분포되어 있어 보이는 클러스터들</a:t>
            </a:r>
            <a:endParaRPr lang="en-US" altLang="ko-KR" sz="14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또한 특정 길이나</a:t>
            </a: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상권 주위로 집단을</a:t>
            </a:r>
            <a:endParaRPr lang="en-US" altLang="ko-KR" sz="14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ko-KR" alt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이루고 있음</a:t>
            </a: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>
              <a:lnSpc>
                <a:spcPts val="2800"/>
              </a:lnSpc>
            </a:pPr>
            <a:r>
              <a:rPr lang="en-US" altLang="ko-KR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C175962-CF28-4F16-BF75-DF87A775F7F0}"/>
              </a:ext>
            </a:extLst>
          </p:cNvPr>
          <p:cNvSpPr/>
          <p:nvPr/>
        </p:nvSpPr>
        <p:spPr>
          <a:xfrm>
            <a:off x="3275856" y="3830896"/>
            <a:ext cx="432048" cy="32847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7B4503-55BC-4138-B22E-8D3280990760}"/>
              </a:ext>
            </a:extLst>
          </p:cNvPr>
          <p:cNvCxnSpPr>
            <a:cxnSpLocks/>
          </p:cNvCxnSpPr>
          <p:nvPr/>
        </p:nvCxnSpPr>
        <p:spPr>
          <a:xfrm flipV="1">
            <a:off x="3707904" y="2283718"/>
            <a:ext cx="1656184" cy="171141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122440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434712" y="464484"/>
            <a:ext cx="3193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대여소 상권 기초통계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7674" y="55287"/>
            <a:ext cx="2100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대여소 상권분석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-18704" y="-24682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effectLst>
                  <a:outerShdw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04</a:t>
            </a:r>
            <a:endParaRPr lang="ko-KR" altLang="en-US" sz="3600" dirty="0">
              <a:solidFill>
                <a:schemeClr val="bg1"/>
              </a:solidFill>
              <a:effectLst>
                <a:outerShdw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581184" y="987574"/>
            <a:ext cx="1981633" cy="400110"/>
          </a:xfrm>
          <a:prstGeom prst="rect">
            <a:avLst/>
          </a:prstGeom>
          <a:solidFill>
            <a:srgbClr val="D8FAE5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이용 데이터</a:t>
            </a:r>
          </a:p>
        </p:txBody>
      </p:sp>
      <p:grpSp>
        <p:nvGrpSpPr>
          <p:cNvPr id="41" name="그룹 40"/>
          <p:cNvGrpSpPr/>
          <p:nvPr/>
        </p:nvGrpSpPr>
        <p:grpSpPr>
          <a:xfrm>
            <a:off x="1606514" y="1707654"/>
            <a:ext cx="1718255" cy="1230313"/>
            <a:chOff x="1025257" y="1410156"/>
            <a:chExt cx="1718255" cy="1230313"/>
          </a:xfrm>
        </p:grpSpPr>
        <p:sp>
          <p:nvSpPr>
            <p:cNvPr id="42" name="직사각형 41"/>
            <p:cNvSpPr/>
            <p:nvPr/>
          </p:nvSpPr>
          <p:spPr>
            <a:xfrm>
              <a:off x="1025257" y="1557285"/>
              <a:ext cx="1718255" cy="108318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CECFF"/>
              </a:solidFill>
              <a:miter lim="800000"/>
            </a:ln>
            <a:effectLst>
              <a:outerShdw dist="38100" dir="2700000" algn="tl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95916" y="1727399"/>
              <a:ext cx="1576938" cy="913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ts val="1600"/>
                </a:lnSpc>
              </a:pP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2018.05.08</a:t>
              </a:r>
            </a:p>
            <a:p>
              <a:pPr algn="just">
                <a:lnSpc>
                  <a:spcPts val="1600"/>
                </a:lnSpc>
              </a:pP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Data : </a:t>
              </a:r>
            </a:p>
            <a:p>
              <a:pPr algn="just">
                <a:lnSpc>
                  <a:spcPts val="1600"/>
                </a:lnSpc>
              </a:pPr>
              <a:r>
                <a:rPr lang="ko-KR" altLang="en-US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버스정류장 번호</a:t>
              </a: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이름</a:t>
              </a:r>
              <a:endParaRPr lang="en-US" altLang="ko-KR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 algn="just">
                <a:lnSpc>
                  <a:spcPts val="1600"/>
                </a:lnSpc>
              </a:pP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X</a:t>
              </a:r>
              <a:r>
                <a:rPr lang="ko-KR" altLang="en-US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좌표</a:t>
              </a: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/Y</a:t>
              </a:r>
              <a:r>
                <a:rPr lang="ko-KR" altLang="en-US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좌표</a:t>
              </a:r>
            </a:p>
          </p:txBody>
        </p:sp>
        <p:grpSp>
          <p:nvGrpSpPr>
            <p:cNvPr id="44" name="그룹 43"/>
            <p:cNvGrpSpPr/>
            <p:nvPr/>
          </p:nvGrpSpPr>
          <p:grpSpPr>
            <a:xfrm>
              <a:off x="1057783" y="1410156"/>
              <a:ext cx="1492800" cy="294260"/>
              <a:chOff x="1075132" y="1410156"/>
              <a:chExt cx="1492800" cy="294260"/>
            </a:xfrm>
          </p:grpSpPr>
          <p:sp>
            <p:nvSpPr>
              <p:cNvPr id="45" name="육각형 44"/>
              <p:cNvSpPr/>
              <p:nvPr/>
            </p:nvSpPr>
            <p:spPr>
              <a:xfrm>
                <a:off x="1075132" y="1410156"/>
                <a:ext cx="1492800" cy="294260"/>
              </a:xfrm>
              <a:prstGeom prst="hexagon">
                <a:avLst>
                  <a:gd name="adj" fmla="val 29668"/>
                  <a:gd name="vf" fmla="val 115470"/>
                </a:avLst>
              </a:prstGeom>
              <a:solidFill>
                <a:srgbClr val="CCECFF"/>
              </a:solidFill>
              <a:ln w="25400">
                <a:noFill/>
                <a:miter lim="800000"/>
              </a:ln>
              <a:effectLst>
                <a:outerShdw dist="38100" dir="2700000" algn="tl" rotWithShape="0">
                  <a:schemeClr val="bg1">
                    <a:lumMod val="8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OTF 030" pitchFamily="18" charset="-127"/>
                  <a:ea typeface="210 옴니고딕OTF 030" pitchFamily="18" charset="-127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1090150" y="1430328"/>
                <a:ext cx="147778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옴니고딕 050" panose="02020603020101020101" pitchFamily="18" charset="-127"/>
                    <a:ea typeface="210 옴니고딕 050" panose="02020603020101020101" pitchFamily="18" charset="-127"/>
                  </a:rPr>
                  <a:t>버스정류소 위치정보</a:t>
                </a:r>
              </a:p>
            </p:txBody>
          </p:sp>
        </p:grpSp>
      </p:grpSp>
      <p:grpSp>
        <p:nvGrpSpPr>
          <p:cNvPr id="47" name="그룹 46"/>
          <p:cNvGrpSpPr/>
          <p:nvPr/>
        </p:nvGrpSpPr>
        <p:grpSpPr>
          <a:xfrm>
            <a:off x="3719713" y="1707653"/>
            <a:ext cx="1718255" cy="1273387"/>
            <a:chOff x="1025257" y="1410156"/>
            <a:chExt cx="1718255" cy="1121160"/>
          </a:xfrm>
        </p:grpSpPr>
        <p:sp>
          <p:nvSpPr>
            <p:cNvPr id="48" name="직사각형 47"/>
            <p:cNvSpPr/>
            <p:nvPr/>
          </p:nvSpPr>
          <p:spPr>
            <a:xfrm>
              <a:off x="1025257" y="1557286"/>
              <a:ext cx="1718255" cy="93610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CECFF"/>
              </a:solidFill>
              <a:miter lim="800000"/>
            </a:ln>
            <a:effectLst>
              <a:outerShdw dist="38100" dir="2700000" algn="tl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095916" y="1727399"/>
              <a:ext cx="1576938" cy="8039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ts val="1600"/>
                </a:lnSpc>
              </a:pPr>
              <a:r>
                <a:rPr lang="ko-KR" altLang="en-US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시점 확인 불가</a:t>
              </a:r>
              <a:endParaRPr lang="en-US" altLang="ko-KR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 algn="just">
                <a:lnSpc>
                  <a:spcPts val="1600"/>
                </a:lnSpc>
              </a:pP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Data :</a:t>
              </a:r>
            </a:p>
            <a:p>
              <a:pPr algn="just">
                <a:lnSpc>
                  <a:spcPts val="1600"/>
                </a:lnSpc>
              </a:pPr>
              <a:r>
                <a:rPr lang="ko-KR" altLang="en-US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코드</a:t>
              </a: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이름</a:t>
              </a: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라인</a:t>
              </a:r>
              <a:endParaRPr lang="en-US" altLang="ko-KR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 algn="just">
                <a:lnSpc>
                  <a:spcPts val="1600"/>
                </a:lnSpc>
              </a:pP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X</a:t>
              </a:r>
              <a:r>
                <a:rPr lang="ko-KR" altLang="en-US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좌표</a:t>
              </a: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/Y</a:t>
              </a:r>
              <a:r>
                <a:rPr lang="ko-KR" altLang="en-US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좌표</a:t>
              </a:r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1057783" y="1410156"/>
              <a:ext cx="1395826" cy="301427"/>
              <a:chOff x="1075132" y="1410156"/>
              <a:chExt cx="1395826" cy="301427"/>
            </a:xfrm>
          </p:grpSpPr>
          <p:sp>
            <p:nvSpPr>
              <p:cNvPr id="51" name="육각형 50"/>
              <p:cNvSpPr/>
              <p:nvPr/>
            </p:nvSpPr>
            <p:spPr>
              <a:xfrm>
                <a:off x="1075132" y="1410156"/>
                <a:ext cx="1395826" cy="294260"/>
              </a:xfrm>
              <a:prstGeom prst="hexagon">
                <a:avLst>
                  <a:gd name="adj" fmla="val 29668"/>
                  <a:gd name="vf" fmla="val 115470"/>
                </a:avLst>
              </a:prstGeom>
              <a:solidFill>
                <a:srgbClr val="CCECFF"/>
              </a:solidFill>
              <a:ln w="25400">
                <a:noFill/>
                <a:miter lim="800000"/>
              </a:ln>
              <a:effectLst>
                <a:outerShdw dist="38100" dir="2700000" algn="tl" rotWithShape="0">
                  <a:schemeClr val="bg1">
                    <a:lumMod val="8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OTF 030" pitchFamily="18" charset="-127"/>
                  <a:ea typeface="210 옴니고딕OTF 030" pitchFamily="18" charset="-127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112286" y="1457667"/>
                <a:ext cx="134485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옴니고딕 050" panose="02020603020101020101" pitchFamily="18" charset="-127"/>
                    <a:ea typeface="210 옴니고딕 050" panose="02020603020101020101" pitchFamily="18" charset="-127"/>
                  </a:rPr>
                  <a:t>지하철 역 위치정보</a:t>
                </a:r>
              </a:p>
            </p:txBody>
          </p:sp>
        </p:grpSp>
      </p:grpSp>
      <p:grpSp>
        <p:nvGrpSpPr>
          <p:cNvPr id="63" name="그룹 62"/>
          <p:cNvGrpSpPr/>
          <p:nvPr/>
        </p:nvGrpSpPr>
        <p:grpSpPr>
          <a:xfrm>
            <a:off x="5832912" y="1678516"/>
            <a:ext cx="1718255" cy="1259448"/>
            <a:chOff x="1025257" y="1410156"/>
            <a:chExt cx="1718255" cy="1259448"/>
          </a:xfrm>
        </p:grpSpPr>
        <p:sp>
          <p:nvSpPr>
            <p:cNvPr id="64" name="직사각형 63"/>
            <p:cNvSpPr/>
            <p:nvPr/>
          </p:nvSpPr>
          <p:spPr>
            <a:xfrm>
              <a:off x="1025257" y="1557285"/>
              <a:ext cx="1718255" cy="11123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CECFF"/>
              </a:solidFill>
              <a:miter lim="800000"/>
            </a:ln>
            <a:effectLst>
              <a:outerShdw dist="38100" dir="2700000" algn="tl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095916" y="1727399"/>
              <a:ext cx="1576938" cy="902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ts val="1600"/>
                </a:lnSpc>
              </a:pPr>
              <a:r>
                <a:rPr lang="ko-KR" altLang="en-US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시점 확인 불가</a:t>
              </a:r>
              <a:endParaRPr lang="en-US" altLang="ko-KR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 algn="just">
                <a:lnSpc>
                  <a:spcPts val="1600"/>
                </a:lnSpc>
              </a:pP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Data :</a:t>
              </a:r>
            </a:p>
            <a:p>
              <a:pPr algn="just">
                <a:lnSpc>
                  <a:spcPts val="1600"/>
                </a:lnSpc>
              </a:pPr>
              <a:r>
                <a:rPr lang="ko-KR" altLang="en-US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공원 이름</a:t>
              </a: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sz="1050" spc="-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구이름</a:t>
              </a:r>
              <a:endParaRPr lang="en-US" altLang="ko-KR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 algn="just">
                <a:lnSpc>
                  <a:spcPts val="1600"/>
                </a:lnSpc>
              </a:pP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X</a:t>
              </a:r>
              <a:r>
                <a:rPr lang="ko-KR" altLang="en-US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좌표</a:t>
              </a: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/Y</a:t>
              </a:r>
              <a:r>
                <a:rPr lang="ko-KR" altLang="en-US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좌표</a:t>
              </a:r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1057783" y="1410156"/>
              <a:ext cx="1284542" cy="294260"/>
              <a:chOff x="1075132" y="1410156"/>
              <a:chExt cx="1284542" cy="294260"/>
            </a:xfrm>
          </p:grpSpPr>
          <p:sp>
            <p:nvSpPr>
              <p:cNvPr id="67" name="육각형 66"/>
              <p:cNvSpPr/>
              <p:nvPr/>
            </p:nvSpPr>
            <p:spPr>
              <a:xfrm>
                <a:off x="1075132" y="1410156"/>
                <a:ext cx="1284542" cy="294260"/>
              </a:xfrm>
              <a:prstGeom prst="hexagon">
                <a:avLst>
                  <a:gd name="adj" fmla="val 29668"/>
                  <a:gd name="vf" fmla="val 115470"/>
                </a:avLst>
              </a:prstGeom>
              <a:solidFill>
                <a:srgbClr val="CCECFF"/>
              </a:solidFill>
              <a:ln w="25400">
                <a:noFill/>
                <a:miter lim="800000"/>
              </a:ln>
              <a:effectLst>
                <a:outerShdw dist="38100" dir="2700000" algn="tl" rotWithShape="0">
                  <a:schemeClr val="bg1">
                    <a:lumMod val="8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OTF 030" pitchFamily="18" charset="-127"/>
                  <a:ea typeface="210 옴니고딕OTF 030" pitchFamily="18" charset="-127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1126099" y="1430328"/>
                <a:ext cx="118260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옴니고딕 050" panose="02020603020101020101" pitchFamily="18" charset="-127"/>
                    <a:ea typeface="210 옴니고딕 050" panose="02020603020101020101" pitchFamily="18" charset="-127"/>
                  </a:rPr>
                  <a:t>공원 위치 정보</a:t>
                </a:r>
              </a:p>
            </p:txBody>
          </p:sp>
        </p:grpSp>
      </p:grpSp>
      <p:grpSp>
        <p:nvGrpSpPr>
          <p:cNvPr id="69" name="그룹 68"/>
          <p:cNvGrpSpPr/>
          <p:nvPr/>
        </p:nvGrpSpPr>
        <p:grpSpPr>
          <a:xfrm>
            <a:off x="3596188" y="3195304"/>
            <a:ext cx="4144164" cy="1617699"/>
            <a:chOff x="4015030" y="2784662"/>
            <a:chExt cx="1580908" cy="1617699"/>
          </a:xfrm>
        </p:grpSpPr>
        <p:sp>
          <p:nvSpPr>
            <p:cNvPr id="70" name="직사각형 69"/>
            <p:cNvSpPr/>
            <p:nvPr/>
          </p:nvSpPr>
          <p:spPr>
            <a:xfrm>
              <a:off x="4015030" y="2931791"/>
              <a:ext cx="1580908" cy="147057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BFFA7"/>
              </a:solidFill>
              <a:miter lim="800000"/>
            </a:ln>
            <a:effectLst>
              <a:outerShdw dist="38100" dir="2700000" algn="tl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027248" y="3078922"/>
              <a:ext cx="154122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ts val="1600"/>
                </a:lnSpc>
              </a:pPr>
              <a:r>
                <a:rPr lang="ko-KR" altLang="en-US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상가업소번호</a:t>
              </a: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상호명</a:t>
              </a: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sz="1050" spc="-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지점명</a:t>
              </a: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상권 업종 대 분류코드</a:t>
              </a: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</a:p>
            <a:p>
              <a:pPr algn="just">
                <a:lnSpc>
                  <a:spcPts val="1600"/>
                </a:lnSpc>
              </a:pPr>
              <a:r>
                <a:rPr lang="ko-KR" altLang="en-US" sz="1050" spc="-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상권업종</a:t>
              </a:r>
              <a:r>
                <a:rPr lang="ko-KR" altLang="en-US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대 분류명</a:t>
              </a: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상권 업종 중 분류 코드</a:t>
              </a: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상권 업종 중 분류 명</a:t>
              </a: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</a:p>
            <a:p>
              <a:pPr algn="just">
                <a:lnSpc>
                  <a:spcPts val="1600"/>
                </a:lnSpc>
              </a:pPr>
              <a:r>
                <a:rPr lang="ko-KR" altLang="en-US" sz="1050" spc="-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표준산업</a:t>
              </a:r>
              <a:r>
                <a:rPr lang="ko-KR" altLang="en-US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분류 코드</a:t>
              </a: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표준 산업 분류명</a:t>
              </a: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sz="1050" spc="-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시도코드</a:t>
              </a: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sz="1050" spc="-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시도명</a:t>
              </a: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sz="1050" spc="-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시군구코드</a:t>
              </a: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sz="1050" spc="-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시군구명</a:t>
              </a: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행정동 코드</a:t>
              </a: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sz="1050" spc="-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행정동명</a:t>
              </a: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대지 구분 코드</a:t>
              </a: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sz="1050" spc="-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도로명</a:t>
              </a:r>
              <a:r>
                <a:rPr lang="ko-KR" altLang="en-US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코드</a:t>
              </a: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sz="1050" spc="-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도로명</a:t>
              </a: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sz="1050" spc="-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건물본번지</a:t>
              </a: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sz="1050" spc="-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건물부번지</a:t>
              </a: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건물명</a:t>
              </a: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sz="1050" spc="-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도로명주소</a:t>
              </a: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sz="1050" spc="-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신우편번호</a:t>
              </a: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sz="1050" spc="-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동정보</a:t>
              </a: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</a:p>
            <a:p>
              <a:pPr algn="just">
                <a:lnSpc>
                  <a:spcPts val="1600"/>
                </a:lnSpc>
              </a:pPr>
              <a:r>
                <a:rPr lang="ko-KR" altLang="en-US" sz="1050" spc="-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층정보</a:t>
              </a: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sz="1050" spc="-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호정보</a:t>
              </a: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경도</a:t>
              </a: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</a:t>
              </a:r>
              <a:r>
                <a:rPr lang="ko-KR" altLang="en-US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위도</a:t>
              </a:r>
              <a:endParaRPr lang="en-US" altLang="ko-KR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72" name="육각형 71"/>
            <p:cNvSpPr/>
            <p:nvPr/>
          </p:nvSpPr>
          <p:spPr>
            <a:xfrm>
              <a:off x="4047556" y="2784662"/>
              <a:ext cx="1284542" cy="294260"/>
            </a:xfrm>
            <a:prstGeom prst="hexagon">
              <a:avLst>
                <a:gd name="adj" fmla="val 29668"/>
                <a:gd name="vf" fmla="val 115470"/>
              </a:avLst>
            </a:prstGeom>
            <a:solidFill>
              <a:srgbClr val="CBFFA7"/>
            </a:solidFill>
            <a:ln w="25400">
              <a:noFill/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OTF 030" pitchFamily="18" charset="-127"/>
                <a:ea typeface="210 옴니고딕OTF 030" pitchFamily="18" charset="-127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098523" y="2804834"/>
              <a:ext cx="123357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상가업소정보</a:t>
              </a:r>
            </a:p>
          </p:txBody>
        </p:sp>
      </p:grpSp>
      <p:sp>
        <p:nvSpPr>
          <p:cNvPr id="74" name="직사각형 73"/>
          <p:cNvSpPr/>
          <p:nvPr/>
        </p:nvSpPr>
        <p:spPr>
          <a:xfrm>
            <a:off x="1530766" y="1646147"/>
            <a:ext cx="1889820" cy="143601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오른쪽 화살표 74"/>
          <p:cNvSpPr/>
          <p:nvPr/>
        </p:nvSpPr>
        <p:spPr>
          <a:xfrm flipH="1">
            <a:off x="1135821" y="2067970"/>
            <a:ext cx="281032" cy="3069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303761" y="1995759"/>
            <a:ext cx="848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서울 열린</a:t>
            </a:r>
            <a:endParaRPr lang="en-US" altLang="ko-KR" sz="1400" spc="-15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pPr algn="ctr"/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데이터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3528861" y="1646146"/>
            <a:ext cx="4337212" cy="322986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굽은 화살표 77"/>
          <p:cNvSpPr/>
          <p:nvPr/>
        </p:nvSpPr>
        <p:spPr>
          <a:xfrm rot="16200000" flipV="1">
            <a:off x="8043687" y="1886140"/>
            <a:ext cx="362662" cy="614841"/>
          </a:xfrm>
          <a:prstGeom prst="ben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946111" y="1489011"/>
            <a:ext cx="1005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공공 데이터</a:t>
            </a:r>
            <a:endParaRPr lang="en-US" altLang="ko-KR" sz="1400" spc="-15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pPr algn="ctr"/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포털</a:t>
            </a:r>
          </a:p>
        </p:txBody>
      </p:sp>
    </p:spTree>
    <p:extLst>
      <p:ext uri="{BB962C8B-B14F-4D97-AF65-F5344CB8AC3E}">
        <p14:creationId xmlns:p14="http://schemas.microsoft.com/office/powerpoint/2010/main" val="4054007262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434712" y="464484"/>
            <a:ext cx="3193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대여소 상권 기초통계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7674" y="55287"/>
            <a:ext cx="2100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대여소 상권분석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-18704" y="-24682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effectLst>
                  <a:outerShdw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04</a:t>
            </a:r>
            <a:endParaRPr lang="ko-KR" altLang="en-US" sz="3600" dirty="0">
              <a:solidFill>
                <a:schemeClr val="bg1"/>
              </a:solidFill>
              <a:effectLst>
                <a:outerShdw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02367" y="1078630"/>
            <a:ext cx="1970412" cy="400110"/>
          </a:xfrm>
          <a:prstGeom prst="rect">
            <a:avLst/>
          </a:prstGeom>
          <a:solidFill>
            <a:srgbClr val="D8FAE5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데이터 생성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179512" y="1738694"/>
            <a:ext cx="2855445" cy="2279670"/>
            <a:chOff x="869304" y="1604402"/>
            <a:chExt cx="2855445" cy="227967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7651" y="2571750"/>
              <a:ext cx="871539" cy="555461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869304" y="1814888"/>
              <a:ext cx="2088232" cy="206918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/>
            <p:cNvCxnSpPr>
              <a:endCxn id="3" idx="6"/>
            </p:cNvCxnSpPr>
            <p:nvPr/>
          </p:nvCxnSpPr>
          <p:spPr>
            <a:xfrm>
              <a:off x="1913420" y="2849480"/>
              <a:ext cx="1044116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2051277" y="2525219"/>
              <a:ext cx="1576938" cy="297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ts val="1600"/>
                </a:lnSpc>
              </a:pPr>
              <a:r>
                <a:rPr lang="en-US" altLang="ko-KR" sz="1050" b="1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4</a:t>
              </a:r>
              <a:r>
                <a:rPr lang="en-US" altLang="ko-KR" sz="1050" b="1" spc="-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00m </a:t>
              </a:r>
              <a:r>
                <a:rPr lang="ko-KR" altLang="en-US" sz="1050" b="1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이내</a:t>
              </a:r>
            </a:p>
          </p:txBody>
        </p:sp>
        <p:sp>
          <p:nvSpPr>
            <p:cNvPr id="13" name="타원 12"/>
            <p:cNvSpPr/>
            <p:nvPr/>
          </p:nvSpPr>
          <p:spPr>
            <a:xfrm>
              <a:off x="1713946" y="2043209"/>
              <a:ext cx="216024" cy="19432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/>
            <p:cNvSpPr/>
            <p:nvPr/>
          </p:nvSpPr>
          <p:spPr>
            <a:xfrm>
              <a:off x="1123032" y="2474590"/>
              <a:ext cx="216024" cy="19432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>
              <a:off x="2203275" y="2218652"/>
              <a:ext cx="216024" cy="19432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>
              <a:off x="1368531" y="3242564"/>
              <a:ext cx="216024" cy="194320"/>
            </a:xfrm>
            <a:prstGeom prst="ellipse">
              <a:avLst/>
            </a:prstGeom>
            <a:solidFill>
              <a:srgbClr val="8064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>
              <a:off x="2468505" y="3107018"/>
              <a:ext cx="216024" cy="194320"/>
            </a:xfrm>
            <a:prstGeom prst="ellipse">
              <a:avLst/>
            </a:prstGeom>
            <a:solidFill>
              <a:srgbClr val="C4BD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1943265" y="3404941"/>
              <a:ext cx="216024" cy="194320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화살표 연결선 14"/>
            <p:cNvCxnSpPr>
              <a:stCxn id="55" idx="6"/>
            </p:cNvCxnSpPr>
            <p:nvPr/>
          </p:nvCxnSpPr>
          <p:spPr>
            <a:xfrm flipV="1">
              <a:off x="2419299" y="2237529"/>
              <a:ext cx="712541" cy="782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3095635" y="2084395"/>
              <a:ext cx="628618" cy="297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ts val="1600"/>
                </a:lnSpc>
              </a:pPr>
              <a:r>
                <a:rPr lang="ko-KR" altLang="en-US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상가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096131" y="2924083"/>
              <a:ext cx="628618" cy="297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ts val="1600"/>
                </a:lnSpc>
              </a:pPr>
              <a:r>
                <a:rPr lang="ko-KR" altLang="en-US" sz="1050" spc="-5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전철</a:t>
              </a:r>
              <a:endParaRPr lang="ko-KR" altLang="en-US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751239" y="3542500"/>
              <a:ext cx="628618" cy="286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ts val="1600"/>
                </a:lnSpc>
              </a:pPr>
              <a:r>
                <a:rPr lang="ko-KR" altLang="en-US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버스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436930" y="1604402"/>
              <a:ext cx="628618" cy="286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ts val="1600"/>
                </a:lnSpc>
              </a:pPr>
              <a:r>
                <a:rPr lang="ko-KR" altLang="en-US" sz="1050" spc="-5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공원</a:t>
              </a:r>
              <a:endParaRPr lang="ko-KR" altLang="en-US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cxnSp>
          <p:nvCxnSpPr>
            <p:cNvPr id="80" name="직선 화살표 연결선 79"/>
            <p:cNvCxnSpPr>
              <a:endCxn id="60" idx="1"/>
            </p:cNvCxnSpPr>
            <p:nvPr/>
          </p:nvCxnSpPr>
          <p:spPr>
            <a:xfrm flipV="1">
              <a:off x="2667316" y="3072842"/>
              <a:ext cx="428815" cy="97540"/>
            </a:xfrm>
            <a:prstGeom prst="straightConnector1">
              <a:avLst/>
            </a:prstGeom>
            <a:ln>
              <a:solidFill>
                <a:srgbClr val="C4BD9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/>
            <p:cNvCxnSpPr>
              <a:endCxn id="61" idx="1"/>
            </p:cNvCxnSpPr>
            <p:nvPr/>
          </p:nvCxnSpPr>
          <p:spPr>
            <a:xfrm>
              <a:off x="2156042" y="3496337"/>
              <a:ext cx="595197" cy="189472"/>
            </a:xfrm>
            <a:prstGeom prst="straightConnector1">
              <a:avLst/>
            </a:prstGeom>
            <a:ln>
              <a:solidFill>
                <a:srgbClr val="C0504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/>
            <p:cNvCxnSpPr/>
            <p:nvPr/>
          </p:nvCxnSpPr>
          <p:spPr>
            <a:xfrm flipV="1">
              <a:off x="1909039" y="1867587"/>
              <a:ext cx="667478" cy="246108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210407"/>
              </p:ext>
            </p:extLst>
          </p:nvPr>
        </p:nvGraphicFramePr>
        <p:xfrm>
          <a:off x="3373641" y="1961981"/>
          <a:ext cx="4501469" cy="1466850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814144">
                  <a:extLst>
                    <a:ext uri="{9D8B030D-6E8A-4147-A177-3AD203B41FA5}">
                      <a16:colId xmlns:a16="http://schemas.microsoft.com/office/drawing/2014/main" val="2160565168"/>
                    </a:ext>
                  </a:extLst>
                </a:gridCol>
                <a:gridCol w="814144">
                  <a:extLst>
                    <a:ext uri="{9D8B030D-6E8A-4147-A177-3AD203B41FA5}">
                      <a16:colId xmlns:a16="http://schemas.microsoft.com/office/drawing/2014/main" val="300066611"/>
                    </a:ext>
                  </a:extLst>
                </a:gridCol>
                <a:gridCol w="814144">
                  <a:extLst>
                    <a:ext uri="{9D8B030D-6E8A-4147-A177-3AD203B41FA5}">
                      <a16:colId xmlns:a16="http://schemas.microsoft.com/office/drawing/2014/main" val="2436248641"/>
                    </a:ext>
                  </a:extLst>
                </a:gridCol>
                <a:gridCol w="665811">
                  <a:extLst>
                    <a:ext uri="{9D8B030D-6E8A-4147-A177-3AD203B41FA5}">
                      <a16:colId xmlns:a16="http://schemas.microsoft.com/office/drawing/2014/main" val="2345658867"/>
                    </a:ext>
                  </a:extLst>
                </a:gridCol>
                <a:gridCol w="665811">
                  <a:extLst>
                    <a:ext uri="{9D8B030D-6E8A-4147-A177-3AD203B41FA5}">
                      <a16:colId xmlns:a16="http://schemas.microsoft.com/office/drawing/2014/main" val="2811175923"/>
                    </a:ext>
                  </a:extLst>
                </a:gridCol>
                <a:gridCol w="727415">
                  <a:extLst>
                    <a:ext uri="{9D8B030D-6E8A-4147-A177-3AD203B41FA5}">
                      <a16:colId xmlns:a16="http://schemas.microsoft.com/office/drawing/2014/main" val="246386767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대여소 번호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정류장 수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전철역 수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공원 수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학교 수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관광지 수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2757782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101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2860566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102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437446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103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1791035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104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75306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105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63577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106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9374972"/>
                  </a:ext>
                </a:extLst>
              </a:tr>
            </a:tbl>
          </a:graphicData>
        </a:graphic>
      </p:graphicFrame>
      <p:sp>
        <p:nvSpPr>
          <p:cNvPr id="83" name="TextBox 82"/>
          <p:cNvSpPr txBox="1"/>
          <p:nvPr/>
        </p:nvSpPr>
        <p:spPr>
          <a:xfrm>
            <a:off x="3230593" y="1071410"/>
            <a:ext cx="2792752" cy="400110"/>
          </a:xfrm>
          <a:prstGeom prst="rect">
            <a:avLst/>
          </a:prstGeom>
          <a:solidFill>
            <a:srgbClr val="D8FAE5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대여소 지역 정보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199342" y="1532084"/>
            <a:ext cx="518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대여소 별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직선거리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4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00m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이내의 상권 및 시설 수</a:t>
            </a: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346554"/>
              </p:ext>
            </p:extLst>
          </p:nvPr>
        </p:nvGraphicFramePr>
        <p:xfrm>
          <a:off x="3361212" y="3549904"/>
          <a:ext cx="5024165" cy="1466850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815975">
                  <a:extLst>
                    <a:ext uri="{9D8B030D-6E8A-4147-A177-3AD203B41FA5}">
                      <a16:colId xmlns:a16="http://schemas.microsoft.com/office/drawing/2014/main" val="738959949"/>
                    </a:ext>
                  </a:extLst>
                </a:gridCol>
                <a:gridCol w="347663">
                  <a:extLst>
                    <a:ext uri="{9D8B030D-6E8A-4147-A177-3AD203B41FA5}">
                      <a16:colId xmlns:a16="http://schemas.microsoft.com/office/drawing/2014/main" val="141190178"/>
                    </a:ext>
                  </a:extLst>
                </a:gridCol>
                <a:gridCol w="766763">
                  <a:extLst>
                    <a:ext uri="{9D8B030D-6E8A-4147-A177-3AD203B41FA5}">
                      <a16:colId xmlns:a16="http://schemas.microsoft.com/office/drawing/2014/main" val="2678020431"/>
                    </a:ext>
                  </a:extLst>
                </a:gridCol>
                <a:gridCol w="487363">
                  <a:extLst>
                    <a:ext uri="{9D8B030D-6E8A-4147-A177-3AD203B41FA5}">
                      <a16:colId xmlns:a16="http://schemas.microsoft.com/office/drawing/2014/main" val="2563974642"/>
                    </a:ext>
                  </a:extLst>
                </a:gridCol>
                <a:gridCol w="305510">
                  <a:extLst>
                    <a:ext uri="{9D8B030D-6E8A-4147-A177-3AD203B41FA5}">
                      <a16:colId xmlns:a16="http://schemas.microsoft.com/office/drawing/2014/main" val="3531380969"/>
                    </a:ext>
                  </a:extLst>
                </a:gridCol>
                <a:gridCol w="305510">
                  <a:extLst>
                    <a:ext uri="{9D8B030D-6E8A-4147-A177-3AD203B41FA5}">
                      <a16:colId xmlns:a16="http://schemas.microsoft.com/office/drawing/2014/main" val="2866089567"/>
                    </a:ext>
                  </a:extLst>
                </a:gridCol>
                <a:gridCol w="487363">
                  <a:extLst>
                    <a:ext uri="{9D8B030D-6E8A-4147-A177-3AD203B41FA5}">
                      <a16:colId xmlns:a16="http://schemas.microsoft.com/office/drawing/2014/main" val="1132253940"/>
                    </a:ext>
                  </a:extLst>
                </a:gridCol>
                <a:gridCol w="305510">
                  <a:extLst>
                    <a:ext uri="{9D8B030D-6E8A-4147-A177-3AD203B41FA5}">
                      <a16:colId xmlns:a16="http://schemas.microsoft.com/office/drawing/2014/main" val="3109663758"/>
                    </a:ext>
                  </a:extLst>
                </a:gridCol>
                <a:gridCol w="667754">
                  <a:extLst>
                    <a:ext uri="{9D8B030D-6E8A-4147-A177-3AD203B41FA5}">
                      <a16:colId xmlns:a16="http://schemas.microsoft.com/office/drawing/2014/main" val="3229432259"/>
                    </a:ext>
                  </a:extLst>
                </a:gridCol>
                <a:gridCol w="534754">
                  <a:extLst>
                    <a:ext uri="{9D8B030D-6E8A-4147-A177-3AD203B41FA5}">
                      <a16:colId xmlns:a16="http://schemas.microsoft.com/office/drawing/2014/main" val="159560339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 dirty="0">
                          <a:effectLst/>
                        </a:rPr>
                        <a:t>대여소 번호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소매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생활서비스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부동산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관광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숙박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스포츠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음식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학문</a:t>
                      </a:r>
                      <a:r>
                        <a:rPr lang="en-US" altLang="ko-KR" sz="1100" u="none" strike="noStrike" dirty="0">
                          <a:effectLst/>
                        </a:rPr>
                        <a:t>/</a:t>
                      </a:r>
                      <a:r>
                        <a:rPr lang="ko-KR" altLang="en-US" sz="1100" u="none" strike="noStrike" dirty="0">
                          <a:effectLst/>
                        </a:rPr>
                        <a:t>교육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의료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899673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101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1357683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102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139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262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658881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103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113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23684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104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187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131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560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9703703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105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189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127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559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761075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106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154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402171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4503651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434712" y="464484"/>
            <a:ext cx="3193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대여소 상권 기초통계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7674" y="55287"/>
            <a:ext cx="2100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대여소 상권분석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-18704" y="-24682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effectLst>
                  <a:outerShdw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04</a:t>
            </a:r>
            <a:endParaRPr lang="ko-KR" altLang="en-US" sz="3600" dirty="0">
              <a:solidFill>
                <a:schemeClr val="bg1"/>
              </a:solidFill>
              <a:effectLst>
                <a:outerShdw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5757" y="1124481"/>
            <a:ext cx="7996901" cy="3486823"/>
            <a:chOff x="816435" y="1410156"/>
            <a:chExt cx="2017930" cy="1412492"/>
          </a:xfrm>
        </p:grpSpPr>
        <p:sp>
          <p:nvSpPr>
            <p:cNvPr id="31" name="직사각형 30"/>
            <p:cNvSpPr/>
            <p:nvPr/>
          </p:nvSpPr>
          <p:spPr>
            <a:xfrm>
              <a:off x="1025257" y="1557286"/>
              <a:ext cx="1809108" cy="126536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CECFF"/>
              </a:solidFill>
              <a:miter lim="800000"/>
            </a:ln>
            <a:effectLst>
              <a:outerShdw dist="38100" dir="2700000" algn="tl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095916" y="1727399"/>
              <a:ext cx="1576938" cy="139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ts val="1600"/>
                </a:lnSpc>
              </a:pPr>
              <a:endParaRPr lang="ko-KR" altLang="en-US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816435" y="1410156"/>
              <a:ext cx="1470837" cy="251455"/>
              <a:chOff x="833784" y="1410156"/>
              <a:chExt cx="1470837" cy="251455"/>
            </a:xfrm>
          </p:grpSpPr>
          <p:sp>
            <p:nvSpPr>
              <p:cNvPr id="34" name="육각형 33"/>
              <p:cNvSpPr/>
              <p:nvPr/>
            </p:nvSpPr>
            <p:spPr>
              <a:xfrm>
                <a:off x="1075133" y="1410156"/>
                <a:ext cx="977082" cy="251455"/>
              </a:xfrm>
              <a:prstGeom prst="hexagon">
                <a:avLst>
                  <a:gd name="adj" fmla="val 29668"/>
                  <a:gd name="vf" fmla="val 115470"/>
                </a:avLst>
              </a:prstGeom>
              <a:solidFill>
                <a:srgbClr val="CCECFF"/>
              </a:solidFill>
              <a:ln w="25400">
                <a:noFill/>
                <a:miter lim="800000"/>
              </a:ln>
              <a:effectLst>
                <a:outerShdw dist="38100" dir="2700000" algn="tl" rotWithShape="0">
                  <a:schemeClr val="bg1">
                    <a:lumMod val="8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OTF 030" pitchFamily="18" charset="-127"/>
                  <a:ea typeface="210 옴니고딕OTF 030" pitchFamily="18" charset="-127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833784" y="1467451"/>
                <a:ext cx="1470837" cy="194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옴니고딕 050" panose="02020603020101020101" pitchFamily="18" charset="-127"/>
                    <a:ea typeface="210 옴니고딕 050" panose="02020603020101020101" pitchFamily="18" charset="-127"/>
                  </a:rPr>
                  <a:t>대여소 위치 별 평균 시설 개수</a:t>
                </a:r>
              </a:p>
            </p:txBody>
          </p:sp>
        </p:grpSp>
      </p:grpSp>
      <p:sp>
        <p:nvSpPr>
          <p:cNvPr id="36" name="직사각형 35"/>
          <p:cNvSpPr/>
          <p:nvPr/>
        </p:nvSpPr>
        <p:spPr>
          <a:xfrm>
            <a:off x="863302" y="1866443"/>
            <a:ext cx="3136907" cy="260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indent="-268288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평균 버스 정류장 개수 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14.2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개</a:t>
            </a:r>
            <a:endParaRPr lang="en-US" altLang="ko-KR" sz="16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268288" indent="-268288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평균 지하철 역 개수 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0.5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개</a:t>
            </a:r>
            <a:endParaRPr lang="en-US" altLang="ko-KR" sz="16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268288" indent="-268288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평균 공원 개수 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0.8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개</a:t>
            </a:r>
            <a:endParaRPr lang="en-US" altLang="ko-KR" sz="16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268288" indent="-268288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평균 학교 개수 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1.5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개</a:t>
            </a:r>
            <a:endParaRPr lang="en-US" altLang="ko-KR" sz="16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268288" indent="-268288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평균 관광지 개수 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1.7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개</a:t>
            </a:r>
            <a:endParaRPr lang="en-US" altLang="ko-KR" sz="16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268288" indent="-268288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평균 스포츠 시설 개수 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0.1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개</a:t>
            </a:r>
            <a:endParaRPr lang="en-US" altLang="ko-KR" sz="16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268288" indent="-268288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평균 음식점 개수 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182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개</a:t>
            </a:r>
            <a:endParaRPr lang="en-US" altLang="ko-KR" sz="16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296117" y="1866443"/>
            <a:ext cx="3592524" cy="260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indent="-268288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평균 소매점 개수 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166.9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개</a:t>
            </a:r>
            <a:endParaRPr lang="en-US" altLang="ko-KR" sz="16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268288" indent="-268288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평균 생활서비스 개수 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75.8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개</a:t>
            </a:r>
            <a:endParaRPr lang="en-US" altLang="ko-KR" sz="16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268288" indent="-268288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평균 부동산 개수 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19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개</a:t>
            </a:r>
            <a:endParaRPr lang="en-US" altLang="ko-KR" sz="16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268288" indent="-268288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평균 관광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/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여가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/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오락 개수 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15.2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개</a:t>
            </a:r>
            <a:endParaRPr lang="en-US" altLang="ko-KR" sz="16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268288" indent="-268288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평균 숙박시설 개수 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5.1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개</a:t>
            </a:r>
            <a:endParaRPr lang="en-US" altLang="ko-KR" sz="16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268288" indent="-268288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평균 학문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/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교육시설 개수 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35.8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개</a:t>
            </a:r>
            <a:endParaRPr lang="en-US" altLang="ko-KR" sz="16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268288" indent="-268288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평균 의료 시설 개수 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23.6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개 </a:t>
            </a:r>
            <a:endParaRPr lang="en-US" altLang="ko-KR" sz="16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7651758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316090" y="464484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대여소 상가 지수 생성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7674" y="55287"/>
            <a:ext cx="2100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대여소 상권분석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-18704" y="-24682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effectLst>
                  <a:outerShdw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04</a:t>
            </a:r>
            <a:endParaRPr lang="ko-KR" altLang="en-US" sz="3600" dirty="0">
              <a:solidFill>
                <a:schemeClr val="bg1"/>
              </a:solidFill>
              <a:effectLst>
                <a:outerShdw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67544" y="1133313"/>
            <a:ext cx="2036223" cy="3192425"/>
            <a:chOff x="1025257" y="1410156"/>
            <a:chExt cx="2036223" cy="3192425"/>
          </a:xfrm>
        </p:grpSpPr>
        <p:sp>
          <p:nvSpPr>
            <p:cNvPr id="17" name="직사각형 16"/>
            <p:cNvSpPr/>
            <p:nvPr/>
          </p:nvSpPr>
          <p:spPr>
            <a:xfrm>
              <a:off x="1025257" y="1557284"/>
              <a:ext cx="2036223" cy="304529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CECFF"/>
              </a:solidFill>
              <a:miter lim="800000"/>
            </a:ln>
            <a:effectLst>
              <a:outerShdw dist="38100" dir="2700000" algn="tl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95916" y="1727399"/>
              <a:ext cx="19655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ts val="1600"/>
                </a:lnSpc>
              </a:pPr>
              <a:r>
                <a:rPr lang="ko-KR" altLang="en-US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산업의 항목 </a:t>
              </a: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9</a:t>
              </a:r>
              <a:r>
                <a:rPr lang="ko-KR" altLang="en-US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가지</a:t>
              </a:r>
              <a:endParaRPr lang="en-US" altLang="ko-KR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 algn="just">
                <a:lnSpc>
                  <a:spcPts val="1600"/>
                </a:lnSpc>
              </a:pPr>
              <a:r>
                <a:rPr lang="ko-KR" altLang="en-US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endParaRPr lang="en-US" altLang="ko-KR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 algn="just">
                <a:lnSpc>
                  <a:spcPts val="1600"/>
                </a:lnSpc>
              </a:pPr>
              <a:endParaRPr lang="en-US" altLang="ko-KR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1057784" y="1410156"/>
              <a:ext cx="1139600" cy="294260"/>
              <a:chOff x="1075133" y="1410156"/>
              <a:chExt cx="1139600" cy="294260"/>
            </a:xfrm>
          </p:grpSpPr>
          <p:sp>
            <p:nvSpPr>
              <p:cNvPr id="20" name="육각형 19"/>
              <p:cNvSpPr/>
              <p:nvPr/>
            </p:nvSpPr>
            <p:spPr>
              <a:xfrm>
                <a:off x="1075133" y="1410156"/>
                <a:ext cx="1067592" cy="294260"/>
              </a:xfrm>
              <a:prstGeom prst="hexagon">
                <a:avLst>
                  <a:gd name="adj" fmla="val 29668"/>
                  <a:gd name="vf" fmla="val 115470"/>
                </a:avLst>
              </a:prstGeom>
              <a:solidFill>
                <a:srgbClr val="CCECFF"/>
              </a:solidFill>
              <a:ln w="25400">
                <a:noFill/>
                <a:miter lim="800000"/>
              </a:ln>
              <a:effectLst>
                <a:outerShdw dist="38100" dir="2700000" algn="tl" rotWithShape="0">
                  <a:schemeClr val="bg1">
                    <a:lumMod val="8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OTF 030" pitchFamily="18" charset="-127"/>
                  <a:ea typeface="210 옴니고딕OTF 030" pitchFamily="18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090150" y="1430328"/>
                <a:ext cx="1124583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옴니고딕 050" panose="02020603020101020101" pitchFamily="18" charset="-127"/>
                    <a:ea typeface="210 옴니고딕 050" panose="02020603020101020101" pitchFamily="18" charset="-127"/>
                  </a:rPr>
                  <a:t>지수 생성 목적</a:t>
                </a:r>
                <a:endParaRPr lang="ko-KR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endParaRPr>
              </a:p>
            </p:txBody>
          </p:sp>
        </p:grpSp>
      </p:grpSp>
      <p:sp>
        <p:nvSpPr>
          <p:cNvPr id="2" name="직사각형 1"/>
          <p:cNvSpPr/>
          <p:nvPr/>
        </p:nvSpPr>
        <p:spPr>
          <a:xfrm>
            <a:off x="538203" y="1670691"/>
            <a:ext cx="1893556" cy="707886"/>
          </a:xfrm>
          <a:prstGeom prst="rect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ko-KR" altLang="en-US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소매</a:t>
            </a:r>
            <a:r>
              <a:rPr lang="en-US" altLang="ko-KR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생활서비스</a:t>
            </a:r>
            <a:r>
              <a:rPr lang="en-US" altLang="ko-KR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부동산</a:t>
            </a:r>
            <a:r>
              <a:rPr lang="en-US" altLang="ko-KR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</a:t>
            </a:r>
          </a:p>
          <a:p>
            <a:pPr algn="just">
              <a:lnSpc>
                <a:spcPts val="1600"/>
              </a:lnSpc>
            </a:pPr>
            <a:r>
              <a:rPr lang="ko-KR" altLang="en-US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관광</a:t>
            </a:r>
            <a:r>
              <a:rPr lang="en-US" altLang="ko-KR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숙박</a:t>
            </a:r>
            <a:r>
              <a:rPr lang="en-US" altLang="ko-KR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스포츠</a:t>
            </a:r>
            <a:r>
              <a:rPr lang="en-US" altLang="ko-KR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</a:t>
            </a:r>
          </a:p>
          <a:p>
            <a:pPr algn="just">
              <a:lnSpc>
                <a:spcPts val="1600"/>
              </a:lnSpc>
            </a:pPr>
            <a:r>
              <a:rPr lang="ko-KR" altLang="en-US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음식</a:t>
            </a:r>
            <a:r>
              <a:rPr lang="en-US" altLang="ko-KR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학문</a:t>
            </a:r>
            <a:r>
              <a:rPr lang="en-US" altLang="ko-KR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/</a:t>
            </a:r>
            <a:r>
              <a:rPr lang="ko-KR" altLang="en-US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교육</a:t>
            </a:r>
            <a:r>
              <a:rPr lang="en-US" altLang="ko-KR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의료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20818" y="2472172"/>
            <a:ext cx="1982949" cy="1733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ko-KR" altLang="en-US" sz="105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산업 항목들을 모두 포함하면</a:t>
            </a:r>
            <a:endParaRPr lang="en-US" altLang="ko-KR" sz="1050" spc="-50" dirty="0" smtClean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just">
              <a:lnSpc>
                <a:spcPts val="1600"/>
              </a:lnSpc>
            </a:pPr>
            <a:r>
              <a:rPr lang="ko-KR" altLang="en-US" sz="105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분석해야 할 변수가 너무 많아져</a:t>
            </a:r>
            <a:endParaRPr lang="en-US" altLang="ko-KR" sz="1050" spc="-50" dirty="0" smtClean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just">
              <a:lnSpc>
                <a:spcPts val="1600"/>
              </a:lnSpc>
            </a:pPr>
            <a:r>
              <a:rPr lang="ko-KR" altLang="en-US" sz="105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더 모호한 결과들이 출력됨</a:t>
            </a:r>
            <a:r>
              <a:rPr lang="en-US" altLang="ko-KR" sz="105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algn="just">
              <a:lnSpc>
                <a:spcPts val="1600"/>
              </a:lnSpc>
            </a:pPr>
            <a:endParaRPr lang="en-US" altLang="ko-KR" sz="105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just">
              <a:lnSpc>
                <a:spcPts val="1600"/>
              </a:lnSpc>
            </a:pPr>
            <a:r>
              <a:rPr lang="ko-KR" altLang="en-US" sz="105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비효율 문제로 인해</a:t>
            </a:r>
            <a:endParaRPr lang="en-US" altLang="ko-KR" sz="1050" spc="-50" dirty="0" smtClean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just">
              <a:lnSpc>
                <a:spcPts val="1600"/>
              </a:lnSpc>
            </a:pPr>
            <a:r>
              <a:rPr lang="ko-KR" altLang="en-US" sz="1050" spc="-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따릉이</a:t>
            </a:r>
            <a:r>
              <a:rPr lang="ko-KR" altLang="en-US" sz="105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근처의 상권이 얼마나</a:t>
            </a:r>
            <a:endParaRPr lang="en-US" altLang="ko-KR" sz="1050" spc="-50" dirty="0" smtClean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just">
              <a:lnSpc>
                <a:spcPts val="1600"/>
              </a:lnSpc>
            </a:pPr>
            <a:r>
              <a:rPr lang="ko-KR" altLang="en-US" sz="105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발달 했는지의 지표만 확인 하기</a:t>
            </a:r>
            <a:endParaRPr lang="en-US" altLang="ko-KR" sz="1050" spc="-50" dirty="0" smtClean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just">
              <a:lnSpc>
                <a:spcPts val="1600"/>
              </a:lnSpc>
            </a:pPr>
            <a:r>
              <a:rPr lang="ko-KR" altLang="en-US" sz="105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위해 상가 지수 생성</a:t>
            </a:r>
            <a:endParaRPr lang="en-US" altLang="ko-KR" sz="105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67657" y="1027463"/>
            <a:ext cx="1685077" cy="400110"/>
          </a:xfrm>
          <a:prstGeom prst="rect">
            <a:avLst/>
          </a:prstGeom>
          <a:solidFill>
            <a:srgbClr val="D8FAE5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상가 지수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241371" y="1451943"/>
            <a:ext cx="5872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9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가지 종류의 산업항목 상가 개수를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각각 표준화 한 값의 총합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367657" y="2039688"/>
            <a:ext cx="1981633" cy="400110"/>
          </a:xfrm>
          <a:prstGeom prst="rect">
            <a:avLst/>
          </a:prstGeom>
          <a:solidFill>
            <a:srgbClr val="D8FAE5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표준화 방법</a:t>
            </a:r>
            <a:endParaRPr lang="ko-KR" alt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673019" y="2480912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std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79746" y="2751458"/>
            <a:ext cx="125386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(standardization) </a:t>
            </a:r>
            <a:endParaRPr lang="ko-KR" alt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4113608" y="2483688"/>
            <a:ext cx="3451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= (x-mean(x)) / x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의 표준편차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786084"/>
              </p:ext>
            </p:extLst>
          </p:nvPr>
        </p:nvGraphicFramePr>
        <p:xfrm>
          <a:off x="3379746" y="3478229"/>
          <a:ext cx="4571244" cy="562128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439414">
                  <a:extLst>
                    <a:ext uri="{9D8B030D-6E8A-4147-A177-3AD203B41FA5}">
                      <a16:colId xmlns:a16="http://schemas.microsoft.com/office/drawing/2014/main" val="3166342762"/>
                    </a:ext>
                  </a:extLst>
                </a:gridCol>
                <a:gridCol w="837877">
                  <a:extLst>
                    <a:ext uri="{9D8B030D-6E8A-4147-A177-3AD203B41FA5}">
                      <a16:colId xmlns:a16="http://schemas.microsoft.com/office/drawing/2014/main" val="2905538819"/>
                    </a:ext>
                  </a:extLst>
                </a:gridCol>
                <a:gridCol w="869627">
                  <a:extLst>
                    <a:ext uri="{9D8B030D-6E8A-4147-A177-3AD203B41FA5}">
                      <a16:colId xmlns:a16="http://schemas.microsoft.com/office/drawing/2014/main" val="2051125714"/>
                    </a:ext>
                  </a:extLst>
                </a:gridCol>
                <a:gridCol w="785489">
                  <a:extLst>
                    <a:ext uri="{9D8B030D-6E8A-4147-A177-3AD203B41FA5}">
                      <a16:colId xmlns:a16="http://schemas.microsoft.com/office/drawing/2014/main" val="711001648"/>
                    </a:ext>
                  </a:extLst>
                </a:gridCol>
                <a:gridCol w="837877">
                  <a:extLst>
                    <a:ext uri="{9D8B030D-6E8A-4147-A177-3AD203B41FA5}">
                      <a16:colId xmlns:a16="http://schemas.microsoft.com/office/drawing/2014/main" val="1698539113"/>
                    </a:ext>
                  </a:extLst>
                </a:gridCol>
                <a:gridCol w="800960">
                  <a:extLst>
                    <a:ext uri="{9D8B030D-6E8A-4147-A177-3AD203B41FA5}">
                      <a16:colId xmlns:a16="http://schemas.microsoft.com/office/drawing/2014/main" val="342097988"/>
                    </a:ext>
                  </a:extLst>
                </a:gridCol>
              </a:tblGrid>
              <a:tr h="2433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대여소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82" marR="6982" marT="69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소매점</a:t>
                      </a:r>
                      <a:r>
                        <a:rPr lang="en-US" sz="1000" u="none" strike="noStrike">
                          <a:effectLst/>
                        </a:rPr>
                        <a:t>std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82" marR="6982" marT="69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생활서비스</a:t>
                      </a:r>
                      <a:r>
                        <a:rPr lang="en-US" sz="1000" u="none" strike="noStrike" dirty="0" err="1">
                          <a:effectLst/>
                        </a:rPr>
                        <a:t>std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82" marR="6982" marT="69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부동산</a:t>
                      </a:r>
                      <a:r>
                        <a:rPr lang="en-US" sz="1000" u="none" strike="noStrike" dirty="0" err="1">
                          <a:effectLst/>
                        </a:rPr>
                        <a:t>std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82" marR="6982" marT="69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관광</a:t>
                      </a:r>
                      <a:r>
                        <a:rPr lang="en-US" sz="1000" u="none" strike="noStrike">
                          <a:effectLst/>
                        </a:rPr>
                        <a:t>std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82" marR="6982" marT="69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숙박</a:t>
                      </a:r>
                      <a:r>
                        <a:rPr lang="en-US" sz="1000" u="none" strike="noStrike" dirty="0" err="1">
                          <a:effectLst/>
                        </a:rPr>
                        <a:t>std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82" marR="6982" marT="6982" marB="0" anchor="ctr"/>
                </a:tc>
                <a:extLst>
                  <a:ext uri="{0D108BD9-81ED-4DB2-BD59-A6C34878D82A}">
                    <a16:rowId xmlns:a16="http://schemas.microsoft.com/office/drawing/2014/main" val="524484695"/>
                  </a:ext>
                </a:extLst>
              </a:tr>
              <a:tr h="1536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82" marR="6982" marT="69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-0.523622083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82" marR="6982" marT="69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-0.837640868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82" marR="6982" marT="69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0.00178136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82" marR="6982" marT="69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-0.801837289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82" marR="6982" marT="69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-0.11860095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82" marR="6982" marT="6982" marB="0" anchor="ctr"/>
                </a:tc>
                <a:extLst>
                  <a:ext uri="{0D108BD9-81ED-4DB2-BD59-A6C34878D82A}">
                    <a16:rowId xmlns:a16="http://schemas.microsoft.com/office/drawing/2014/main" val="1168838898"/>
                  </a:ext>
                </a:extLst>
              </a:tr>
              <a:tr h="1536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102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82" marR="6982" marT="69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-0.109096126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82" marR="6982" marT="69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0.395314615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82" marR="6982" marT="69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0.546314855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82" marR="6982" marT="69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-0.375900516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82" marR="6982" marT="69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0.204896695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82" marR="6982" marT="6982" marB="0" anchor="ctr"/>
                </a:tc>
                <a:extLst>
                  <a:ext uri="{0D108BD9-81ED-4DB2-BD59-A6C34878D82A}">
                    <a16:rowId xmlns:a16="http://schemas.microsoft.com/office/drawing/2014/main" val="39670487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651851"/>
              </p:ext>
            </p:extLst>
          </p:nvPr>
        </p:nvGraphicFramePr>
        <p:xfrm>
          <a:off x="3379746" y="4161043"/>
          <a:ext cx="3486122" cy="571517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439414">
                  <a:extLst>
                    <a:ext uri="{9D8B030D-6E8A-4147-A177-3AD203B41FA5}">
                      <a16:colId xmlns:a16="http://schemas.microsoft.com/office/drawing/2014/main" val="1393690789"/>
                    </a:ext>
                  </a:extLst>
                </a:gridCol>
                <a:gridCol w="761677">
                  <a:extLst>
                    <a:ext uri="{9D8B030D-6E8A-4147-A177-3AD203B41FA5}">
                      <a16:colId xmlns:a16="http://schemas.microsoft.com/office/drawing/2014/main" val="2045839046"/>
                    </a:ext>
                  </a:extLst>
                </a:gridCol>
                <a:gridCol w="761677">
                  <a:extLst>
                    <a:ext uri="{9D8B030D-6E8A-4147-A177-3AD203B41FA5}">
                      <a16:colId xmlns:a16="http://schemas.microsoft.com/office/drawing/2014/main" val="2061317281"/>
                    </a:ext>
                  </a:extLst>
                </a:gridCol>
                <a:gridCol w="761677">
                  <a:extLst>
                    <a:ext uri="{9D8B030D-6E8A-4147-A177-3AD203B41FA5}">
                      <a16:colId xmlns:a16="http://schemas.microsoft.com/office/drawing/2014/main" val="2795801438"/>
                    </a:ext>
                  </a:extLst>
                </a:gridCol>
                <a:gridCol w="761677">
                  <a:extLst>
                    <a:ext uri="{9D8B030D-6E8A-4147-A177-3AD203B41FA5}">
                      <a16:colId xmlns:a16="http://schemas.microsoft.com/office/drawing/2014/main" val="2531754919"/>
                    </a:ext>
                  </a:extLst>
                </a:gridCol>
              </a:tblGrid>
              <a:tr h="2527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대여소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82" marR="6982" marT="69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스포츠</a:t>
                      </a:r>
                      <a:r>
                        <a:rPr lang="en-US" sz="900" u="none" strike="noStrike" dirty="0" err="1">
                          <a:effectLst/>
                        </a:rPr>
                        <a:t>std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82" marR="6982" marT="69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음식점</a:t>
                      </a:r>
                      <a:r>
                        <a:rPr lang="en-US" sz="900" u="none" strike="noStrike" dirty="0" err="1">
                          <a:effectLst/>
                        </a:rPr>
                        <a:t>std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82" marR="6982" marT="69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학문</a:t>
                      </a:r>
                      <a:r>
                        <a:rPr lang="en-US" altLang="ko-KR" sz="900" u="none" strike="noStrike" dirty="0">
                          <a:effectLst/>
                        </a:rPr>
                        <a:t>/</a:t>
                      </a:r>
                      <a:r>
                        <a:rPr lang="ko-KR" altLang="en-US" sz="900" u="none" strike="noStrike" dirty="0">
                          <a:effectLst/>
                        </a:rPr>
                        <a:t>교육</a:t>
                      </a:r>
                      <a:r>
                        <a:rPr lang="en-US" sz="900" u="none" strike="noStrike" dirty="0" err="1">
                          <a:effectLst/>
                        </a:rPr>
                        <a:t>std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82" marR="6982" marT="69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의료</a:t>
                      </a:r>
                      <a:r>
                        <a:rPr lang="en-US" sz="900" u="none" strike="noStrike">
                          <a:effectLst/>
                        </a:rPr>
                        <a:t>std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82" marR="6982" marT="6982" marB="0" anchor="ctr"/>
                </a:tc>
                <a:extLst>
                  <a:ext uri="{0D108BD9-81ED-4DB2-BD59-A6C34878D82A}">
                    <a16:rowId xmlns:a16="http://schemas.microsoft.com/office/drawing/2014/main" val="2185069670"/>
                  </a:ext>
                </a:extLst>
              </a:tr>
              <a:tr h="1536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82" marR="6982" marT="69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-0.295063115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82" marR="6982" marT="69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-0.587652612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82" marR="6982" marT="69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-0.944927779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82" marR="6982" marT="69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-0.911076194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82" marR="6982" marT="6982" marB="0" anchor="ctr"/>
                </a:tc>
                <a:extLst>
                  <a:ext uri="{0D108BD9-81ED-4DB2-BD59-A6C34878D82A}">
                    <a16:rowId xmlns:a16="http://schemas.microsoft.com/office/drawing/2014/main" val="3974610620"/>
                  </a:ext>
                </a:extLst>
              </a:tr>
              <a:tr h="1536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102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82" marR="6982" marT="69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-0.295063115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82" marR="6982" marT="69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0.534457976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82" marR="6982" marT="69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0.197456403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82" marR="6982" marT="69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0.314950343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82" marR="6982" marT="6982" marB="0" anchor="ctr"/>
                </a:tc>
                <a:extLst>
                  <a:ext uri="{0D108BD9-81ED-4DB2-BD59-A6C34878D82A}">
                    <a16:rowId xmlns:a16="http://schemas.microsoft.com/office/drawing/2014/main" val="3896639558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5516"/>
              </p:ext>
            </p:extLst>
          </p:nvPr>
        </p:nvGraphicFramePr>
        <p:xfrm>
          <a:off x="7127209" y="4161043"/>
          <a:ext cx="734918" cy="559967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734918">
                  <a:extLst>
                    <a:ext uri="{9D8B030D-6E8A-4147-A177-3AD203B41FA5}">
                      <a16:colId xmlns:a16="http://schemas.microsoft.com/office/drawing/2014/main" val="3474354822"/>
                    </a:ext>
                  </a:extLst>
                </a:gridCol>
              </a:tblGrid>
              <a:tr h="2527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상가지수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82" marR="6982" marT="6982" marB="0" anchor="ctr"/>
                </a:tc>
                <a:extLst>
                  <a:ext uri="{0D108BD9-81ED-4DB2-BD59-A6C34878D82A}">
                    <a16:rowId xmlns:a16="http://schemas.microsoft.com/office/drawing/2014/main" val="960977244"/>
                  </a:ext>
                </a:extLst>
              </a:tr>
              <a:tr h="1536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-5.018639531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82" marR="6982" marT="6982" marB="0" anchor="ctr"/>
                </a:tc>
                <a:extLst>
                  <a:ext uri="{0D108BD9-81ED-4DB2-BD59-A6C34878D82A}">
                    <a16:rowId xmlns:a16="http://schemas.microsoft.com/office/drawing/2014/main" val="720821889"/>
                  </a:ext>
                </a:extLst>
              </a:tr>
              <a:tr h="1536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1.413331129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82" marR="6982" marT="6982" marB="0" anchor="ctr"/>
                </a:tc>
                <a:extLst>
                  <a:ext uri="{0D108BD9-81ED-4DB2-BD59-A6C34878D82A}">
                    <a16:rowId xmlns:a16="http://schemas.microsoft.com/office/drawing/2014/main" val="3895020096"/>
                  </a:ext>
                </a:extLst>
              </a:tr>
            </a:tbl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3267193" y="3154410"/>
            <a:ext cx="599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Ex)</a:t>
            </a:r>
          </a:p>
        </p:txBody>
      </p:sp>
    </p:spTree>
    <p:extLst>
      <p:ext uri="{BB962C8B-B14F-4D97-AF65-F5344CB8AC3E}">
        <p14:creationId xmlns:p14="http://schemas.microsoft.com/office/powerpoint/2010/main" val="2800793324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7E1983A6-2484-46F0-9582-6A278F9D5722}"/>
              </a:ext>
            </a:extLst>
          </p:cNvPr>
          <p:cNvSpPr/>
          <p:nvPr/>
        </p:nvSpPr>
        <p:spPr>
          <a:xfrm>
            <a:off x="6725638" y="1577492"/>
            <a:ext cx="2314757" cy="1598830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1323578" y="464484"/>
            <a:ext cx="1415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인사이트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7674" y="55287"/>
            <a:ext cx="2100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대여소 상권분석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-18704" y="-24682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effectLst>
                  <a:outerShdw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04</a:t>
            </a:r>
            <a:endParaRPr lang="ko-KR" altLang="en-US" sz="3600" dirty="0">
              <a:solidFill>
                <a:schemeClr val="bg1"/>
              </a:solidFill>
              <a:effectLst>
                <a:outerShdw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71D220F-341C-46B4-A126-36CDFB0A2D1C}"/>
              </a:ext>
            </a:extLst>
          </p:cNvPr>
          <p:cNvSpPr/>
          <p:nvPr/>
        </p:nvSpPr>
        <p:spPr>
          <a:xfrm>
            <a:off x="1245406" y="1563638"/>
            <a:ext cx="1718255" cy="936104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0814AD9-CAC1-415B-956B-2979631D5ED9}"/>
              </a:ext>
            </a:extLst>
          </p:cNvPr>
          <p:cNvSpPr/>
          <p:nvPr/>
        </p:nvSpPr>
        <p:spPr>
          <a:xfrm>
            <a:off x="2995530" y="1563638"/>
            <a:ext cx="1718255" cy="936104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7DC3B17-EDCC-4F04-A47A-36E41B85F86E}"/>
              </a:ext>
            </a:extLst>
          </p:cNvPr>
          <p:cNvSpPr/>
          <p:nvPr/>
        </p:nvSpPr>
        <p:spPr>
          <a:xfrm>
            <a:off x="4745654" y="1577492"/>
            <a:ext cx="1718255" cy="936104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4C09A85-5B89-48B5-BA58-F4B593EF4AFA}"/>
              </a:ext>
            </a:extLst>
          </p:cNvPr>
          <p:cNvSpPr/>
          <p:nvPr/>
        </p:nvSpPr>
        <p:spPr>
          <a:xfrm>
            <a:off x="1245406" y="2571551"/>
            <a:ext cx="1718255" cy="936104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8DD074D-1F98-4A8A-92EC-3A965455980B}"/>
              </a:ext>
            </a:extLst>
          </p:cNvPr>
          <p:cNvSpPr/>
          <p:nvPr/>
        </p:nvSpPr>
        <p:spPr>
          <a:xfrm>
            <a:off x="2995530" y="2571551"/>
            <a:ext cx="1718255" cy="936104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CF31B84-0EBD-48E7-ADEC-CD81FE19E713}"/>
              </a:ext>
            </a:extLst>
          </p:cNvPr>
          <p:cNvSpPr/>
          <p:nvPr/>
        </p:nvSpPr>
        <p:spPr>
          <a:xfrm>
            <a:off x="4745654" y="2585405"/>
            <a:ext cx="1718255" cy="936104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D31212B-3856-467A-9FF4-C82D62C72149}"/>
              </a:ext>
            </a:extLst>
          </p:cNvPr>
          <p:cNvSpPr/>
          <p:nvPr/>
        </p:nvSpPr>
        <p:spPr>
          <a:xfrm>
            <a:off x="1245406" y="3579464"/>
            <a:ext cx="1718255" cy="936104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8B57E94-AE96-4CF8-98D0-64BF89BE39A6}"/>
              </a:ext>
            </a:extLst>
          </p:cNvPr>
          <p:cNvSpPr/>
          <p:nvPr/>
        </p:nvSpPr>
        <p:spPr>
          <a:xfrm>
            <a:off x="2995530" y="3579464"/>
            <a:ext cx="1718255" cy="936104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DD84E6B-F792-4823-A7EB-1CE2DEFB841A}"/>
              </a:ext>
            </a:extLst>
          </p:cNvPr>
          <p:cNvSpPr/>
          <p:nvPr/>
        </p:nvSpPr>
        <p:spPr>
          <a:xfrm>
            <a:off x="4745654" y="3593318"/>
            <a:ext cx="1718255" cy="936104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7B8E75-2BDE-40B4-9635-D392A86B05E7}"/>
              </a:ext>
            </a:extLst>
          </p:cNvPr>
          <p:cNvSpPr txBox="1"/>
          <p:nvPr/>
        </p:nvSpPr>
        <p:spPr>
          <a:xfrm>
            <a:off x="431108" y="4656263"/>
            <a:ext cx="1160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이용 빈도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2A8AF4-A6B3-4807-80C1-6B2F182D948E}"/>
              </a:ext>
            </a:extLst>
          </p:cNvPr>
          <p:cNvSpPr txBox="1"/>
          <p:nvPr/>
        </p:nvSpPr>
        <p:spPr>
          <a:xfrm>
            <a:off x="23688" y="1285591"/>
            <a:ext cx="1114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이동거리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B423A02-BE30-48C6-BE28-F60728C39E24}"/>
              </a:ext>
            </a:extLst>
          </p:cNvPr>
          <p:cNvSpPr txBox="1"/>
          <p:nvPr/>
        </p:nvSpPr>
        <p:spPr>
          <a:xfrm>
            <a:off x="1983958" y="4635543"/>
            <a:ext cx="394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1</a:t>
            </a:r>
            <a:endParaRPr lang="ko-KR" alt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25652D4-542D-41BC-ABD7-0A47B1478CF0}"/>
              </a:ext>
            </a:extLst>
          </p:cNvPr>
          <p:cNvSpPr txBox="1"/>
          <p:nvPr/>
        </p:nvSpPr>
        <p:spPr>
          <a:xfrm>
            <a:off x="3759903" y="4640162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2</a:t>
            </a:r>
            <a:endParaRPr lang="ko-KR" alt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65F8A56-452E-4DEE-ADBB-9F3573518E6A}"/>
              </a:ext>
            </a:extLst>
          </p:cNvPr>
          <p:cNvSpPr txBox="1"/>
          <p:nvPr/>
        </p:nvSpPr>
        <p:spPr>
          <a:xfrm>
            <a:off x="5441596" y="4635543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3</a:t>
            </a:r>
            <a:endParaRPr lang="ko-KR" alt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890AF0-D370-4ECB-A883-DE359516C143}"/>
              </a:ext>
            </a:extLst>
          </p:cNvPr>
          <p:cNvSpPr txBox="1"/>
          <p:nvPr/>
        </p:nvSpPr>
        <p:spPr>
          <a:xfrm>
            <a:off x="712835" y="1845489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3</a:t>
            </a:r>
            <a:endParaRPr lang="ko-KR" alt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3612945-D75D-4294-B430-3F91230F672D}"/>
              </a:ext>
            </a:extLst>
          </p:cNvPr>
          <p:cNvSpPr txBox="1"/>
          <p:nvPr/>
        </p:nvSpPr>
        <p:spPr>
          <a:xfrm>
            <a:off x="733674" y="2838604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2</a:t>
            </a:r>
            <a:endParaRPr lang="ko-KR" alt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62F42A-3DA7-4BD8-9089-56F59C849F69}"/>
              </a:ext>
            </a:extLst>
          </p:cNvPr>
          <p:cNvSpPr txBox="1"/>
          <p:nvPr/>
        </p:nvSpPr>
        <p:spPr>
          <a:xfrm>
            <a:off x="754513" y="3847461"/>
            <a:ext cx="394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1</a:t>
            </a:r>
            <a:endParaRPr lang="ko-KR" alt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EE94EB-68A6-414C-9E3D-17BD61946D26}"/>
              </a:ext>
            </a:extLst>
          </p:cNvPr>
          <p:cNvSpPr txBox="1"/>
          <p:nvPr/>
        </p:nvSpPr>
        <p:spPr>
          <a:xfrm>
            <a:off x="1660341" y="3830407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-3.95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3707D67-D39A-4C3C-9B88-BB42CAA95FB0}"/>
              </a:ext>
            </a:extLst>
          </p:cNvPr>
          <p:cNvSpPr txBox="1"/>
          <p:nvPr/>
        </p:nvSpPr>
        <p:spPr>
          <a:xfrm>
            <a:off x="3388823" y="3822253"/>
            <a:ext cx="931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13.81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6C1CBC2-8216-409D-A50E-3A989EE678DD}"/>
              </a:ext>
            </a:extLst>
          </p:cNvPr>
          <p:cNvSpPr txBox="1"/>
          <p:nvPr/>
        </p:nvSpPr>
        <p:spPr>
          <a:xfrm>
            <a:off x="5219478" y="3811495"/>
            <a:ext cx="761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4.51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0BFD51B-E162-47D8-A081-CE5A8FD9205D}"/>
              </a:ext>
            </a:extLst>
          </p:cNvPr>
          <p:cNvSpPr txBox="1"/>
          <p:nvPr/>
        </p:nvSpPr>
        <p:spPr>
          <a:xfrm>
            <a:off x="1737095" y="2826979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-1.04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04380BC-E55D-4AD4-B600-86E6DF797046}"/>
              </a:ext>
            </a:extLst>
          </p:cNvPr>
          <p:cNvSpPr txBox="1"/>
          <p:nvPr/>
        </p:nvSpPr>
        <p:spPr>
          <a:xfrm>
            <a:off x="3411016" y="2814324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-5.14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87970F3-354E-4146-B1AA-560B3E147DC1}"/>
              </a:ext>
            </a:extLst>
          </p:cNvPr>
          <p:cNvSpPr txBox="1"/>
          <p:nvPr/>
        </p:nvSpPr>
        <p:spPr>
          <a:xfrm>
            <a:off x="5150034" y="2807826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-5.02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56F1E43-8A86-461A-9314-8CD1D0065CE7}"/>
              </a:ext>
            </a:extLst>
          </p:cNvPr>
          <p:cNvSpPr txBox="1"/>
          <p:nvPr/>
        </p:nvSpPr>
        <p:spPr>
          <a:xfrm>
            <a:off x="1737095" y="1820887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-1.71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3B1A236-C493-4CF8-82F9-8499955A3ED4}"/>
              </a:ext>
            </a:extLst>
          </p:cNvPr>
          <p:cNvSpPr txBox="1"/>
          <p:nvPr/>
        </p:nvSpPr>
        <p:spPr>
          <a:xfrm>
            <a:off x="3410463" y="1800857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-1.73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65D9361-9C30-42DE-8063-0FB9EEB28787}"/>
              </a:ext>
            </a:extLst>
          </p:cNvPr>
          <p:cNvSpPr txBox="1"/>
          <p:nvPr/>
        </p:nvSpPr>
        <p:spPr>
          <a:xfrm>
            <a:off x="5163634" y="1800856"/>
            <a:ext cx="761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1.19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FAAF244-C755-46BA-94E5-68662703827C}"/>
              </a:ext>
            </a:extLst>
          </p:cNvPr>
          <p:cNvSpPr txBox="1"/>
          <p:nvPr/>
        </p:nvSpPr>
        <p:spPr>
          <a:xfrm>
            <a:off x="1262951" y="919284"/>
            <a:ext cx="4519187" cy="400110"/>
          </a:xfrm>
          <a:prstGeom prst="rect">
            <a:avLst/>
          </a:prstGeom>
          <a:solidFill>
            <a:srgbClr val="D8FAE5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클러스터 별 평균 상가 지수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3099D19-9CB2-4779-BBB1-066D14BF25F5}"/>
              </a:ext>
            </a:extLst>
          </p:cNvPr>
          <p:cNvSpPr/>
          <p:nvPr/>
        </p:nvSpPr>
        <p:spPr>
          <a:xfrm>
            <a:off x="2898043" y="3483764"/>
            <a:ext cx="3697233" cy="115177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A6BCDCE-3F33-4E8C-81F7-9C58D985F62B}"/>
              </a:ext>
            </a:extLst>
          </p:cNvPr>
          <p:cNvSpPr/>
          <p:nvPr/>
        </p:nvSpPr>
        <p:spPr>
          <a:xfrm>
            <a:off x="4615293" y="1491980"/>
            <a:ext cx="1979984" cy="115177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A6A21C7-7DBE-4F24-A849-539316714C49}"/>
              </a:ext>
            </a:extLst>
          </p:cNvPr>
          <p:cNvSpPr txBox="1"/>
          <p:nvPr/>
        </p:nvSpPr>
        <p:spPr>
          <a:xfrm>
            <a:off x="6728474" y="1710987"/>
            <a:ext cx="26973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이용 빈도가 상대적으로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높은 곳에서 상가지수가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비교적 높게 나타나며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,</a:t>
            </a: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상가가 너무 과하게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발달한 곳은 오히려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이용 빈도가 줄어들 수 있음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45" name="오른쪽 화살표 44"/>
          <p:cNvSpPr/>
          <p:nvPr/>
        </p:nvSpPr>
        <p:spPr>
          <a:xfrm>
            <a:off x="6561396" y="2930192"/>
            <a:ext cx="274827" cy="3069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254584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1323578" y="464484"/>
            <a:ext cx="1415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인사이트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7674" y="55287"/>
            <a:ext cx="2100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대여소 상권분석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-18704" y="-24682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effectLst>
                  <a:outerShdw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04</a:t>
            </a:r>
            <a:endParaRPr lang="ko-KR" altLang="en-US" sz="3600" dirty="0">
              <a:solidFill>
                <a:schemeClr val="bg1"/>
              </a:solidFill>
              <a:effectLst>
                <a:outerShdw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71D220F-341C-46B4-A126-36CDFB0A2D1C}"/>
              </a:ext>
            </a:extLst>
          </p:cNvPr>
          <p:cNvSpPr/>
          <p:nvPr/>
        </p:nvSpPr>
        <p:spPr>
          <a:xfrm>
            <a:off x="1245406" y="1563638"/>
            <a:ext cx="1718255" cy="936104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0814AD9-CAC1-415B-956B-2979631D5ED9}"/>
              </a:ext>
            </a:extLst>
          </p:cNvPr>
          <p:cNvSpPr/>
          <p:nvPr/>
        </p:nvSpPr>
        <p:spPr>
          <a:xfrm>
            <a:off x="2995530" y="1563638"/>
            <a:ext cx="1718255" cy="936104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7DC3B17-EDCC-4F04-A47A-36E41B85F86E}"/>
              </a:ext>
            </a:extLst>
          </p:cNvPr>
          <p:cNvSpPr/>
          <p:nvPr/>
        </p:nvSpPr>
        <p:spPr>
          <a:xfrm>
            <a:off x="4745654" y="1577492"/>
            <a:ext cx="1718255" cy="936104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4C09A85-5B89-48B5-BA58-F4B593EF4AFA}"/>
              </a:ext>
            </a:extLst>
          </p:cNvPr>
          <p:cNvSpPr/>
          <p:nvPr/>
        </p:nvSpPr>
        <p:spPr>
          <a:xfrm>
            <a:off x="1245406" y="2571551"/>
            <a:ext cx="1718255" cy="936104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8DD074D-1F98-4A8A-92EC-3A965455980B}"/>
              </a:ext>
            </a:extLst>
          </p:cNvPr>
          <p:cNvSpPr/>
          <p:nvPr/>
        </p:nvSpPr>
        <p:spPr>
          <a:xfrm>
            <a:off x="2995530" y="2571551"/>
            <a:ext cx="1718255" cy="936104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CF31B84-0EBD-48E7-ADEC-CD81FE19E713}"/>
              </a:ext>
            </a:extLst>
          </p:cNvPr>
          <p:cNvSpPr/>
          <p:nvPr/>
        </p:nvSpPr>
        <p:spPr>
          <a:xfrm>
            <a:off x="4745654" y="2585405"/>
            <a:ext cx="1718255" cy="936104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D31212B-3856-467A-9FF4-C82D62C72149}"/>
              </a:ext>
            </a:extLst>
          </p:cNvPr>
          <p:cNvSpPr/>
          <p:nvPr/>
        </p:nvSpPr>
        <p:spPr>
          <a:xfrm>
            <a:off x="1245406" y="3579464"/>
            <a:ext cx="1718255" cy="936104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8B57E94-AE96-4CF8-98D0-64BF89BE39A6}"/>
              </a:ext>
            </a:extLst>
          </p:cNvPr>
          <p:cNvSpPr/>
          <p:nvPr/>
        </p:nvSpPr>
        <p:spPr>
          <a:xfrm>
            <a:off x="2995530" y="3579464"/>
            <a:ext cx="1718255" cy="936104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DD84E6B-F792-4823-A7EB-1CE2DEFB841A}"/>
              </a:ext>
            </a:extLst>
          </p:cNvPr>
          <p:cNvSpPr/>
          <p:nvPr/>
        </p:nvSpPr>
        <p:spPr>
          <a:xfrm>
            <a:off x="4745654" y="3593318"/>
            <a:ext cx="1718255" cy="936104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7B8E75-2BDE-40B4-9635-D392A86B05E7}"/>
              </a:ext>
            </a:extLst>
          </p:cNvPr>
          <p:cNvSpPr txBox="1"/>
          <p:nvPr/>
        </p:nvSpPr>
        <p:spPr>
          <a:xfrm>
            <a:off x="431108" y="4656263"/>
            <a:ext cx="1160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이용 빈도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2A8AF4-A6B3-4807-80C1-6B2F182D948E}"/>
              </a:ext>
            </a:extLst>
          </p:cNvPr>
          <p:cNvSpPr txBox="1"/>
          <p:nvPr/>
        </p:nvSpPr>
        <p:spPr>
          <a:xfrm>
            <a:off x="23688" y="1285591"/>
            <a:ext cx="1114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이동거리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B423A02-BE30-48C6-BE28-F60728C39E24}"/>
              </a:ext>
            </a:extLst>
          </p:cNvPr>
          <p:cNvSpPr txBox="1"/>
          <p:nvPr/>
        </p:nvSpPr>
        <p:spPr>
          <a:xfrm>
            <a:off x="1983958" y="4635543"/>
            <a:ext cx="394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1</a:t>
            </a:r>
            <a:endParaRPr lang="ko-KR" alt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25652D4-542D-41BC-ABD7-0A47B1478CF0}"/>
              </a:ext>
            </a:extLst>
          </p:cNvPr>
          <p:cNvSpPr txBox="1"/>
          <p:nvPr/>
        </p:nvSpPr>
        <p:spPr>
          <a:xfrm>
            <a:off x="3759903" y="4640162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2</a:t>
            </a:r>
            <a:endParaRPr lang="ko-KR" alt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65F8A56-452E-4DEE-ADBB-9F3573518E6A}"/>
              </a:ext>
            </a:extLst>
          </p:cNvPr>
          <p:cNvSpPr txBox="1"/>
          <p:nvPr/>
        </p:nvSpPr>
        <p:spPr>
          <a:xfrm>
            <a:off x="5441596" y="4635543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3</a:t>
            </a:r>
            <a:endParaRPr lang="ko-KR" alt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890AF0-D370-4ECB-A883-DE359516C143}"/>
              </a:ext>
            </a:extLst>
          </p:cNvPr>
          <p:cNvSpPr txBox="1"/>
          <p:nvPr/>
        </p:nvSpPr>
        <p:spPr>
          <a:xfrm>
            <a:off x="712835" y="1845489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3</a:t>
            </a:r>
            <a:endParaRPr lang="ko-KR" alt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3612945-D75D-4294-B430-3F91230F672D}"/>
              </a:ext>
            </a:extLst>
          </p:cNvPr>
          <p:cNvSpPr txBox="1"/>
          <p:nvPr/>
        </p:nvSpPr>
        <p:spPr>
          <a:xfrm>
            <a:off x="733674" y="2838604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2</a:t>
            </a:r>
            <a:endParaRPr lang="ko-KR" alt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62F42A-3DA7-4BD8-9089-56F59C849F69}"/>
              </a:ext>
            </a:extLst>
          </p:cNvPr>
          <p:cNvSpPr txBox="1"/>
          <p:nvPr/>
        </p:nvSpPr>
        <p:spPr>
          <a:xfrm>
            <a:off x="754513" y="3847461"/>
            <a:ext cx="394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1</a:t>
            </a:r>
            <a:endParaRPr lang="ko-KR" alt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EE94EB-68A6-414C-9E3D-17BD61946D26}"/>
              </a:ext>
            </a:extLst>
          </p:cNvPr>
          <p:cNvSpPr txBox="1"/>
          <p:nvPr/>
        </p:nvSpPr>
        <p:spPr>
          <a:xfrm>
            <a:off x="1217850" y="3732045"/>
            <a:ext cx="9044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버스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: 13.7</a:t>
            </a:r>
          </a:p>
          <a:p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전철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: 0.4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FAAF244-C755-46BA-94E5-68662703827C}"/>
              </a:ext>
            </a:extLst>
          </p:cNvPr>
          <p:cNvSpPr txBox="1"/>
          <p:nvPr/>
        </p:nvSpPr>
        <p:spPr>
          <a:xfrm>
            <a:off x="733674" y="898975"/>
            <a:ext cx="7904728" cy="400110"/>
          </a:xfrm>
          <a:prstGeom prst="rect">
            <a:avLst/>
          </a:prstGeom>
          <a:solidFill>
            <a:srgbClr val="D8FAE5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클러스터 별 평균 </a:t>
            </a:r>
            <a:r>
              <a:rPr lang="ko-KR" altLang="en-US" sz="2000" spc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버스</a:t>
            </a:r>
            <a:r>
              <a:rPr lang="en-US" altLang="ko-KR" sz="2000" spc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/</a:t>
            </a:r>
            <a:r>
              <a:rPr lang="ko-KR" altLang="en-US" sz="2000" spc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전철</a:t>
            </a:r>
            <a:r>
              <a:rPr lang="en-US" altLang="ko-KR" sz="2000" spc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/</a:t>
            </a:r>
            <a:r>
              <a:rPr lang="ko-KR" altLang="en-US" sz="2000" spc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공원</a:t>
            </a:r>
            <a:r>
              <a:rPr lang="en-US" altLang="ko-KR" sz="2000" spc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/</a:t>
            </a:r>
            <a:r>
              <a:rPr lang="ko-KR" altLang="en-US" sz="2000" spc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학교</a:t>
            </a:r>
            <a:r>
              <a:rPr lang="en-US" altLang="ko-KR" sz="2000" spc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/</a:t>
            </a:r>
            <a:r>
              <a:rPr lang="ko-KR" altLang="en-US" sz="2000" spc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관광지 수</a:t>
            </a:r>
            <a:endParaRPr lang="ko-KR" alt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034489" y="3720176"/>
            <a:ext cx="102540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공원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: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0.8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학교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: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1.6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관광지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: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0.5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EE94EB-68A6-414C-9E3D-17BD61946D26}"/>
              </a:ext>
            </a:extLst>
          </p:cNvPr>
          <p:cNvSpPr txBox="1"/>
          <p:nvPr/>
        </p:nvSpPr>
        <p:spPr>
          <a:xfrm>
            <a:off x="2964332" y="3746675"/>
            <a:ext cx="9044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버스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: 14.4</a:t>
            </a:r>
          </a:p>
          <a:p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전철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: 0.4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3780971" y="3734806"/>
            <a:ext cx="102540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공원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: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0.9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학교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: 1.5</a:t>
            </a:r>
          </a:p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관광지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: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2.1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EE94EB-68A6-414C-9E3D-17BD61946D26}"/>
              </a:ext>
            </a:extLst>
          </p:cNvPr>
          <p:cNvSpPr txBox="1"/>
          <p:nvPr/>
        </p:nvSpPr>
        <p:spPr>
          <a:xfrm>
            <a:off x="4767323" y="3746674"/>
            <a:ext cx="9044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버스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: 15.3</a:t>
            </a:r>
          </a:p>
          <a:p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전철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: 0.7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5519969" y="3734806"/>
            <a:ext cx="104815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공원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: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1.3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학교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: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1.4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관광지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: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10.2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9EE94EB-68A6-414C-9E3D-17BD61946D26}"/>
              </a:ext>
            </a:extLst>
          </p:cNvPr>
          <p:cNvSpPr txBox="1"/>
          <p:nvPr/>
        </p:nvSpPr>
        <p:spPr>
          <a:xfrm>
            <a:off x="1254158" y="2805744"/>
            <a:ext cx="9044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버스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: 13.5</a:t>
            </a:r>
          </a:p>
          <a:p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전철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: 0.4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2070797" y="2793875"/>
            <a:ext cx="102540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공원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: 0.7</a:t>
            </a:r>
          </a:p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학교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: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1.7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관광지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: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0.7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9EE94EB-68A6-414C-9E3D-17BD61946D26}"/>
              </a:ext>
            </a:extLst>
          </p:cNvPr>
          <p:cNvSpPr txBox="1"/>
          <p:nvPr/>
        </p:nvSpPr>
        <p:spPr>
          <a:xfrm>
            <a:off x="3004282" y="2807061"/>
            <a:ext cx="8306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버스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: 15</a:t>
            </a:r>
          </a:p>
          <a:p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전철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: 0.4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3820921" y="2795192"/>
            <a:ext cx="102540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공원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: 0.7</a:t>
            </a:r>
          </a:p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학교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: 1.5</a:t>
            </a:r>
          </a:p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관광지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: 0.1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9EE94EB-68A6-414C-9E3D-17BD61946D26}"/>
              </a:ext>
            </a:extLst>
          </p:cNvPr>
          <p:cNvSpPr txBox="1"/>
          <p:nvPr/>
        </p:nvSpPr>
        <p:spPr>
          <a:xfrm>
            <a:off x="4726083" y="2807382"/>
            <a:ext cx="9044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버스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: 15.3</a:t>
            </a:r>
          </a:p>
          <a:p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전철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: 0.7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5542722" y="2795513"/>
            <a:ext cx="102540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공원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: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0.8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학교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: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1.3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관광지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: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0.0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9EE94EB-68A6-414C-9E3D-17BD61946D26}"/>
              </a:ext>
            </a:extLst>
          </p:cNvPr>
          <p:cNvSpPr txBox="1"/>
          <p:nvPr/>
        </p:nvSpPr>
        <p:spPr>
          <a:xfrm>
            <a:off x="1256044" y="1778173"/>
            <a:ext cx="881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버스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: 13.1</a:t>
            </a:r>
          </a:p>
          <a:p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전철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: 0.3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2072683" y="1766304"/>
            <a:ext cx="102540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공원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: 0.7</a:t>
            </a:r>
          </a:p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학교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: 1.5</a:t>
            </a:r>
          </a:p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관광지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: 0.1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9EE94EB-68A6-414C-9E3D-17BD61946D26}"/>
              </a:ext>
            </a:extLst>
          </p:cNvPr>
          <p:cNvSpPr txBox="1"/>
          <p:nvPr/>
        </p:nvSpPr>
        <p:spPr>
          <a:xfrm>
            <a:off x="2992059" y="1778173"/>
            <a:ext cx="9044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버스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: 13.5</a:t>
            </a:r>
          </a:p>
          <a:p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전철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: 0.5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3808698" y="1766304"/>
            <a:ext cx="102540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공원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: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0.6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학교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: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1.3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관광지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: 0.1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9EE94EB-68A6-414C-9E3D-17BD61946D26}"/>
              </a:ext>
            </a:extLst>
          </p:cNvPr>
          <p:cNvSpPr txBox="1"/>
          <p:nvPr/>
        </p:nvSpPr>
        <p:spPr>
          <a:xfrm>
            <a:off x="4767323" y="1778173"/>
            <a:ext cx="9044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버스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: 13.5</a:t>
            </a:r>
          </a:p>
          <a:p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전철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: 0.6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5583962" y="1766304"/>
            <a:ext cx="102540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공원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: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0.7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학교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: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1.3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관광지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: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0.0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A6BCDCE-3F33-4E8C-81F7-9C58D985F62B}"/>
              </a:ext>
            </a:extLst>
          </p:cNvPr>
          <p:cNvSpPr/>
          <p:nvPr/>
        </p:nvSpPr>
        <p:spPr>
          <a:xfrm>
            <a:off x="5583963" y="4061370"/>
            <a:ext cx="890542" cy="26954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7E1983A6-2484-46F0-9582-6A278F9D5722}"/>
              </a:ext>
            </a:extLst>
          </p:cNvPr>
          <p:cNvSpPr/>
          <p:nvPr/>
        </p:nvSpPr>
        <p:spPr>
          <a:xfrm>
            <a:off x="6732240" y="3579464"/>
            <a:ext cx="2314757" cy="994059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A6A21C7-7DBE-4F24-A849-539316714C49}"/>
              </a:ext>
            </a:extLst>
          </p:cNvPr>
          <p:cNvSpPr txBox="1"/>
          <p:nvPr/>
        </p:nvSpPr>
        <p:spPr>
          <a:xfrm>
            <a:off x="6735076" y="3712959"/>
            <a:ext cx="26973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이용빈도가 가장 많고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이동 거리가 가장 적은 집단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에서 관광지 개수의 특이점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80" name="오른쪽 화살표 79"/>
          <p:cNvSpPr/>
          <p:nvPr/>
        </p:nvSpPr>
        <p:spPr>
          <a:xfrm>
            <a:off x="6538499" y="4036902"/>
            <a:ext cx="274827" cy="3069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E1983A6-2484-46F0-9582-6A278F9D5722}"/>
              </a:ext>
            </a:extLst>
          </p:cNvPr>
          <p:cNvSpPr/>
          <p:nvPr/>
        </p:nvSpPr>
        <p:spPr>
          <a:xfrm>
            <a:off x="6732240" y="1602223"/>
            <a:ext cx="2314757" cy="1882081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A6A21C7-7DBE-4F24-A849-539316714C49}"/>
              </a:ext>
            </a:extLst>
          </p:cNvPr>
          <p:cNvSpPr txBox="1"/>
          <p:nvPr/>
        </p:nvSpPr>
        <p:spPr>
          <a:xfrm>
            <a:off x="6735076" y="1735718"/>
            <a:ext cx="269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이동 거리가 증가 할 때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버스 정류장의 수가 감소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A6A21C7-7DBE-4F24-A849-539316714C49}"/>
              </a:ext>
            </a:extLst>
          </p:cNvPr>
          <p:cNvSpPr txBox="1"/>
          <p:nvPr/>
        </p:nvSpPr>
        <p:spPr>
          <a:xfrm>
            <a:off x="6763710" y="2300236"/>
            <a:ext cx="269738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이동 거리가 짧아질 때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공원의 수가 증가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이용 빈도가 증가할 때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전철역의 수가 증가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3598878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192484" y="474225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변수 선정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9552" y="38153"/>
            <a:ext cx="1837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다중 회귀분석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18704" y="-24682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effectLst>
                  <a:outerShdw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05</a:t>
            </a:r>
            <a:endParaRPr lang="ko-KR" altLang="en-US" sz="3600" dirty="0">
              <a:solidFill>
                <a:schemeClr val="bg1"/>
              </a:solidFill>
              <a:effectLst>
                <a:outerShdw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90B815-4F5D-446D-B901-3924414AA7F5}"/>
              </a:ext>
            </a:extLst>
          </p:cNvPr>
          <p:cNvSpPr txBox="1"/>
          <p:nvPr/>
        </p:nvSpPr>
        <p:spPr>
          <a:xfrm>
            <a:off x="3581184" y="987574"/>
            <a:ext cx="1981633" cy="400110"/>
          </a:xfrm>
          <a:prstGeom prst="rect">
            <a:avLst/>
          </a:prstGeom>
          <a:solidFill>
            <a:srgbClr val="D8FAE5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이용 데이터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F05355D-B1B2-4EF8-9453-08284848701C}"/>
              </a:ext>
            </a:extLst>
          </p:cNvPr>
          <p:cNvSpPr/>
          <p:nvPr/>
        </p:nvSpPr>
        <p:spPr>
          <a:xfrm>
            <a:off x="467544" y="1494158"/>
            <a:ext cx="1728192" cy="1728192"/>
          </a:xfrm>
          <a:prstGeom prst="ellipse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서울 특별시 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공공자전거 이용 정보</a:t>
            </a:r>
            <a:endParaRPr lang="ko-KR" altLang="en-US" sz="14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479CCD52-865A-4A2E-B532-A917AA9723A9}"/>
              </a:ext>
            </a:extLst>
          </p:cNvPr>
          <p:cNvSpPr/>
          <p:nvPr/>
        </p:nvSpPr>
        <p:spPr>
          <a:xfrm>
            <a:off x="2555776" y="1491630"/>
            <a:ext cx="1728192" cy="1728192"/>
          </a:xfrm>
          <a:prstGeom prst="ellipse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거주인구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/</a:t>
            </a: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유동지수 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정보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pPr algn="ctr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ea typeface="210 옴니고딕 050" panose="02020603020101020101" pitchFamily="18" charset="-127"/>
              </a:rPr>
              <a:t>&lt;</a:t>
            </a:r>
            <a:r>
              <a:rPr lang="ko-KR" altLang="en-US" sz="800" dirty="0" err="1">
                <a:solidFill>
                  <a:schemeClr val="tx1">
                    <a:lumMod val="65000"/>
                    <a:lumOff val="35000"/>
                  </a:schemeClr>
                </a:solidFill>
                <a:ea typeface="210 옴니고딕 050" panose="02020603020101020101" pitchFamily="18" charset="-127"/>
              </a:rPr>
              <a:t>공공데이터포탈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ea typeface="210 옴니고딕 050" panose="02020603020101020101" pitchFamily="18" charset="-127"/>
              </a:rPr>
              <a:t>&gt;</a:t>
            </a:r>
            <a:endParaRPr lang="ko-KR" altLang="en-US" sz="8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BC0BD5F-ED35-4C9A-85F9-D819775613FE}"/>
              </a:ext>
            </a:extLst>
          </p:cNvPr>
          <p:cNvSpPr/>
          <p:nvPr/>
        </p:nvSpPr>
        <p:spPr>
          <a:xfrm>
            <a:off x="4644008" y="1491630"/>
            <a:ext cx="1728192" cy="1728192"/>
          </a:xfrm>
          <a:prstGeom prst="ellipse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상권 분석 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데이터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pPr algn="ctr"/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DBACDAB-4DAF-4CB4-A2E1-36D58ED08A2F}"/>
              </a:ext>
            </a:extLst>
          </p:cNvPr>
          <p:cNvSpPr/>
          <p:nvPr/>
        </p:nvSpPr>
        <p:spPr>
          <a:xfrm>
            <a:off x="5099329" y="2574278"/>
            <a:ext cx="78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ea typeface="210 옴니고딕 050" panose="02020603020101020101" pitchFamily="18" charset="-127"/>
              </a:rPr>
              <a:t>따릉이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ea typeface="210 옴니고딕 050" panose="02020603020101020101" pitchFamily="18" charset="-127"/>
              </a:rPr>
              <a:t> 직경 </a:t>
            </a: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  <a:ea typeface="210 옴니고딕 050" panose="02020603020101020101" pitchFamily="18" charset="-127"/>
            </a:endParaRPr>
          </a:p>
          <a:p>
            <a:pPr algn="ctr"/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ea typeface="210 옴니고딕 050" panose="02020603020101020101" pitchFamily="18" charset="-127"/>
              </a:rPr>
              <a:t>200m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ea typeface="210 옴니고딕 050" panose="02020603020101020101" pitchFamily="18" charset="-127"/>
              </a:rPr>
              <a:t>이내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ea typeface="210 옴니고딕 050" panose="02020603020101020101" pitchFamily="18" charset="-127"/>
              </a:rPr>
              <a:t> </a:t>
            </a:r>
          </a:p>
          <a:p>
            <a:pPr algn="ctr"/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ea typeface="210 옴니고딕 050" panose="02020603020101020101" pitchFamily="18" charset="-127"/>
              </a:rPr>
              <a:t>시설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ea typeface="210 옴니고딕 050" panose="02020603020101020101" pitchFamily="18" charset="-127"/>
              </a:rPr>
              <a:t>/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ea typeface="210 옴니고딕 050" panose="02020603020101020101" pitchFamily="18" charset="-127"/>
              </a:rPr>
              <a:t>상권지수 </a:t>
            </a: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  <a:ea typeface="210 옴니고딕 050" panose="02020603020101020101" pitchFamily="18" charset="-127"/>
            </a:endParaRPr>
          </a:p>
          <a:p>
            <a:pPr algn="ctr"/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ea typeface="210 옴니고딕 050" panose="02020603020101020101" pitchFamily="18" charset="-127"/>
              </a:rPr>
              <a:t>데이터</a:t>
            </a:r>
            <a:endParaRPr lang="ko-KR" altLang="en-US" sz="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070A51-3A41-4B4C-BEEF-C485EB37CACF}"/>
              </a:ext>
            </a:extLst>
          </p:cNvPr>
          <p:cNvSpPr txBox="1"/>
          <p:nvPr/>
        </p:nvSpPr>
        <p:spPr>
          <a:xfrm>
            <a:off x="2103887" y="2001783"/>
            <a:ext cx="5437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2">
                    <a:lumMod val="75000"/>
                  </a:schemeClr>
                </a:solidFill>
              </a:rPr>
              <a:t>+</a:t>
            </a:r>
            <a:endParaRPr lang="ko-KR" altLang="en-US" sz="4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89903BD-13B7-456B-AE97-9151644DA8B6}"/>
              </a:ext>
            </a:extLst>
          </p:cNvPr>
          <p:cNvSpPr txBox="1"/>
          <p:nvPr/>
        </p:nvSpPr>
        <p:spPr>
          <a:xfrm>
            <a:off x="4176131" y="2001783"/>
            <a:ext cx="5437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2">
                    <a:lumMod val="75000"/>
                  </a:schemeClr>
                </a:solidFill>
              </a:rPr>
              <a:t>+</a:t>
            </a:r>
            <a:endParaRPr lang="ko-KR" altLang="en-US" sz="4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B04702C-AC3D-4431-AC64-70B09CFE3325}"/>
              </a:ext>
            </a:extLst>
          </p:cNvPr>
          <p:cNvSpPr txBox="1"/>
          <p:nvPr/>
        </p:nvSpPr>
        <p:spPr>
          <a:xfrm>
            <a:off x="6402845" y="2001783"/>
            <a:ext cx="545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2">
                    <a:lumMod val="75000"/>
                  </a:schemeClr>
                </a:solidFill>
              </a:rPr>
              <a:t>→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9F12A3D-6014-42FE-B285-1F9D58026566}"/>
              </a:ext>
            </a:extLst>
          </p:cNvPr>
          <p:cNvSpPr/>
          <p:nvPr/>
        </p:nvSpPr>
        <p:spPr>
          <a:xfrm>
            <a:off x="7020272" y="1854198"/>
            <a:ext cx="1718255" cy="936104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9E15FAE-07ED-48F2-902C-EA5C6B75B343}"/>
              </a:ext>
            </a:extLst>
          </p:cNvPr>
          <p:cNvSpPr txBox="1"/>
          <p:nvPr/>
        </p:nvSpPr>
        <p:spPr>
          <a:xfrm>
            <a:off x="7099431" y="2111059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테이블 생성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F1B5546-6A90-4377-89A4-2F698820272A}"/>
              </a:ext>
            </a:extLst>
          </p:cNvPr>
          <p:cNvGrpSpPr/>
          <p:nvPr/>
        </p:nvGrpSpPr>
        <p:grpSpPr>
          <a:xfrm>
            <a:off x="1146536" y="3383781"/>
            <a:ext cx="6850928" cy="796364"/>
            <a:chOff x="1025257" y="1557286"/>
            <a:chExt cx="1718255" cy="778244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A0873BA-2F3E-44DB-BA0E-E9CBC27FA051}"/>
                </a:ext>
              </a:extLst>
            </p:cNvPr>
            <p:cNvSpPr/>
            <p:nvPr/>
          </p:nvSpPr>
          <p:spPr>
            <a:xfrm>
              <a:off x="1025257" y="1557286"/>
              <a:ext cx="1718255" cy="7782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CECFF"/>
              </a:solidFill>
              <a:miter lim="800000"/>
            </a:ln>
            <a:effectLst>
              <a:outerShdw dist="38100" dir="2700000" algn="tl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5635D2C-7F70-4971-8001-E516429C795D}"/>
                </a:ext>
              </a:extLst>
            </p:cNvPr>
            <p:cNvSpPr txBox="1"/>
            <p:nvPr/>
          </p:nvSpPr>
          <p:spPr>
            <a:xfrm>
              <a:off x="1040198" y="1616637"/>
              <a:ext cx="1683249" cy="670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ts val="1600"/>
                </a:lnSpc>
              </a:pPr>
              <a:r>
                <a:rPr lang="ko-KR" altLang="en-US" sz="1050" b="1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생성된 테이블 변수</a:t>
              </a:r>
              <a:endParaRPr lang="en-US" altLang="ko-KR" sz="105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 algn="just">
                <a:lnSpc>
                  <a:spcPts val="1600"/>
                </a:lnSpc>
              </a:pP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- </a:t>
              </a:r>
              <a:r>
                <a:rPr lang="ko-KR" altLang="en-US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대여소 번호 </a:t>
              </a: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/ </a:t>
              </a:r>
              <a:r>
                <a:rPr lang="ko-KR" altLang="en-US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대여소 이름 </a:t>
              </a: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/ </a:t>
              </a:r>
              <a:r>
                <a:rPr lang="ko-KR" altLang="en-US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이용권 타입 </a:t>
              </a: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/ </a:t>
              </a:r>
              <a:r>
                <a:rPr lang="ko-KR" altLang="en-US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이용 빈도 </a:t>
              </a: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/ </a:t>
              </a:r>
              <a:r>
                <a:rPr lang="ko-KR" altLang="en-US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이용 시간 </a:t>
              </a: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/ </a:t>
              </a:r>
              <a:r>
                <a:rPr lang="ko-KR" altLang="en-US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정류장 수 </a:t>
              </a: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/ </a:t>
              </a:r>
              <a:r>
                <a:rPr lang="ko-KR" altLang="en-US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지하철 수 </a:t>
              </a: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/ </a:t>
              </a:r>
              <a:r>
                <a:rPr lang="ko-KR" altLang="en-US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공원 수 </a:t>
              </a: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/ </a:t>
              </a:r>
              <a:r>
                <a:rPr lang="ko-KR" altLang="en-US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관광지 수 </a:t>
              </a: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/ </a:t>
              </a:r>
              <a:r>
                <a:rPr lang="ko-KR" altLang="en-US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상가 지수 </a:t>
              </a: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/ </a:t>
              </a:r>
              <a:r>
                <a:rPr lang="ko-KR" altLang="en-US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유동인구 지수 </a:t>
              </a:r>
              <a:r>
                <a:rPr lang="en-US" altLang="ko-KR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/ </a:t>
              </a:r>
              <a:r>
                <a:rPr lang="ko-KR" altLang="en-US" sz="105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거주인구 지수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3278089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192487" y="474225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변수 선정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9552" y="38153"/>
            <a:ext cx="1837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다중 회귀분석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18704" y="-24682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effectLst>
                  <a:outerShdw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05</a:t>
            </a:r>
            <a:endParaRPr lang="ko-KR" altLang="en-US" sz="3600" dirty="0">
              <a:solidFill>
                <a:schemeClr val="bg1"/>
              </a:solidFill>
              <a:effectLst>
                <a:outerShdw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50542" y="1008927"/>
            <a:ext cx="3272609" cy="3353868"/>
            <a:chOff x="850542" y="1008927"/>
            <a:chExt cx="3272609" cy="3353868"/>
          </a:xfrm>
        </p:grpSpPr>
        <p:sp>
          <p:nvSpPr>
            <p:cNvPr id="5" name="다이아몬드 4">
              <a:extLst>
                <a:ext uri="{FF2B5EF4-FFF2-40B4-BE49-F238E27FC236}">
                  <a16:creationId xmlns:a16="http://schemas.microsoft.com/office/drawing/2014/main" id="{87F91E7A-6132-4C23-B997-926E202516FB}"/>
                </a:ext>
              </a:extLst>
            </p:cNvPr>
            <p:cNvSpPr/>
            <p:nvPr/>
          </p:nvSpPr>
          <p:spPr>
            <a:xfrm>
              <a:off x="850542" y="2604984"/>
              <a:ext cx="1399180" cy="839707"/>
            </a:xfrm>
            <a:prstGeom prst="diamond">
              <a:avLst/>
            </a:prstGeom>
            <a:solidFill>
              <a:schemeClr val="bg1"/>
            </a:solidFill>
            <a:ln w="12700">
              <a:solidFill>
                <a:srgbClr val="CCF4FB"/>
              </a:solidFill>
              <a:miter lim="800000"/>
            </a:ln>
            <a:effectLst>
              <a:outerShdw blurRad="50800" dist="38100" dir="2700000" algn="ctr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6385445-F4DD-4444-BB15-F87B44FF2109}"/>
                </a:ext>
              </a:extLst>
            </p:cNvPr>
            <p:cNvSpPr txBox="1"/>
            <p:nvPr/>
          </p:nvSpPr>
          <p:spPr>
            <a:xfrm>
              <a:off x="854650" y="2875910"/>
              <a:ext cx="13991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모형 선정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  <p:sp>
          <p:nvSpPr>
            <p:cNvPr id="30" name="화살표: 위로 굽음 29">
              <a:extLst>
                <a:ext uri="{FF2B5EF4-FFF2-40B4-BE49-F238E27FC236}">
                  <a16:creationId xmlns:a16="http://schemas.microsoft.com/office/drawing/2014/main" id="{505CF486-D601-4ACA-B99C-1A2412F0467F}"/>
                </a:ext>
              </a:extLst>
            </p:cNvPr>
            <p:cNvSpPr/>
            <p:nvPr/>
          </p:nvSpPr>
          <p:spPr>
            <a:xfrm rot="16200000">
              <a:off x="2306229" y="1167036"/>
              <a:ext cx="1160207" cy="1219125"/>
            </a:xfrm>
            <a:prstGeom prst="bentUpArrow">
              <a:avLst>
                <a:gd name="adj1" fmla="val 12023"/>
                <a:gd name="adj2" fmla="val 14821"/>
                <a:gd name="adj3" fmla="val 13214"/>
              </a:avLst>
            </a:prstGeom>
            <a:solidFill>
              <a:srgbClr val="9795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화살표: 위로 굽음 27">
              <a:extLst>
                <a:ext uri="{FF2B5EF4-FFF2-40B4-BE49-F238E27FC236}">
                  <a16:creationId xmlns:a16="http://schemas.microsoft.com/office/drawing/2014/main" id="{CA4604C0-0EF7-45EA-8ECD-AF24CA442557}"/>
                </a:ext>
              </a:extLst>
            </p:cNvPr>
            <p:cNvSpPr/>
            <p:nvPr/>
          </p:nvSpPr>
          <p:spPr>
            <a:xfrm>
              <a:off x="2276769" y="2137824"/>
              <a:ext cx="1399180" cy="1008961"/>
            </a:xfrm>
            <a:prstGeom prst="bentUpArrow">
              <a:avLst>
                <a:gd name="adj1" fmla="val 15237"/>
                <a:gd name="adj2" fmla="val 25000"/>
                <a:gd name="adj3" fmla="val 25000"/>
              </a:avLst>
            </a:prstGeom>
            <a:solidFill>
              <a:srgbClr val="9795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FB35016-44B5-4638-83CD-DBFDE985CCDC}"/>
                </a:ext>
              </a:extLst>
            </p:cNvPr>
            <p:cNvSpPr/>
            <p:nvPr/>
          </p:nvSpPr>
          <p:spPr>
            <a:xfrm>
              <a:off x="851763" y="1008927"/>
              <a:ext cx="1399180" cy="6521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CECFF"/>
              </a:solidFill>
              <a:miter lim="800000"/>
            </a:ln>
            <a:effectLst>
              <a:outerShdw dist="38100" dir="2700000" algn="tl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A7BDCB7-89FA-40CD-83AA-6FB1881F51E9}"/>
                </a:ext>
              </a:extLst>
            </p:cNvPr>
            <p:cNvSpPr txBox="1"/>
            <p:nvPr/>
          </p:nvSpPr>
          <p:spPr>
            <a:xfrm>
              <a:off x="851763" y="1196496"/>
              <a:ext cx="13991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자료탐색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CD0D395-662F-4599-8B6D-074FDCF93E1C}"/>
                </a:ext>
              </a:extLst>
            </p:cNvPr>
            <p:cNvSpPr/>
            <p:nvPr/>
          </p:nvSpPr>
          <p:spPr>
            <a:xfrm>
              <a:off x="851763" y="1848634"/>
              <a:ext cx="1399180" cy="6521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CECFF"/>
              </a:solidFill>
              <a:miter lim="800000"/>
            </a:ln>
            <a:effectLst>
              <a:outerShdw dist="38100" dir="2700000" algn="tl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342B2D-B3EA-4922-86BD-C20E9B69AAC6}"/>
                </a:ext>
              </a:extLst>
            </p:cNvPr>
            <p:cNvSpPr txBox="1"/>
            <p:nvPr/>
          </p:nvSpPr>
          <p:spPr>
            <a:xfrm>
              <a:off x="851763" y="2036203"/>
              <a:ext cx="13991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회귀분석 수행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95FE055-E228-4954-86B0-A15A8C2B25CC}"/>
                </a:ext>
              </a:extLst>
            </p:cNvPr>
            <p:cNvSpPr/>
            <p:nvPr/>
          </p:nvSpPr>
          <p:spPr>
            <a:xfrm>
              <a:off x="866119" y="3650552"/>
              <a:ext cx="1399180" cy="6521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CECFF"/>
              </a:solidFill>
              <a:miter lim="800000"/>
            </a:ln>
            <a:effectLst>
              <a:outerShdw dist="38100" dir="2700000" algn="tl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B74F35E-46F2-4701-82B9-22FA1DAC3CB8}"/>
                </a:ext>
              </a:extLst>
            </p:cNvPr>
            <p:cNvSpPr/>
            <p:nvPr/>
          </p:nvSpPr>
          <p:spPr>
            <a:xfrm>
              <a:off x="2723971" y="1871141"/>
              <a:ext cx="1399180" cy="6521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CECFF"/>
              </a:solidFill>
              <a:miter lim="800000"/>
            </a:ln>
            <a:effectLst>
              <a:outerShdw dist="38100" dir="2700000" algn="tl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982DEB-D901-4645-8129-B196427FCDBF}"/>
                </a:ext>
              </a:extLst>
            </p:cNvPr>
            <p:cNvSpPr txBox="1"/>
            <p:nvPr/>
          </p:nvSpPr>
          <p:spPr>
            <a:xfrm>
              <a:off x="2723971" y="1977552"/>
              <a:ext cx="13991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독립변수 추가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및 삭제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53C030D-D3B2-403B-ABF9-B3DF018747A8}"/>
                </a:ext>
              </a:extLst>
            </p:cNvPr>
            <p:cNvSpPr/>
            <p:nvPr/>
          </p:nvSpPr>
          <p:spPr>
            <a:xfrm>
              <a:off x="2723971" y="3710657"/>
              <a:ext cx="1399180" cy="6521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CECFF"/>
              </a:solidFill>
              <a:miter lim="800000"/>
            </a:ln>
            <a:effectLst>
              <a:outerShdw dist="38100" dir="2700000" algn="tl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AA8A6DC-8F7A-4291-A30B-C1ABE5C64371}"/>
                </a:ext>
              </a:extLst>
            </p:cNvPr>
            <p:cNvSpPr txBox="1"/>
            <p:nvPr/>
          </p:nvSpPr>
          <p:spPr>
            <a:xfrm>
              <a:off x="2723971" y="3898226"/>
              <a:ext cx="13991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예측 활용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  <p:sp>
          <p:nvSpPr>
            <p:cNvPr id="24" name="화살표: 아래쪽 23">
              <a:extLst>
                <a:ext uri="{FF2B5EF4-FFF2-40B4-BE49-F238E27FC236}">
                  <a16:creationId xmlns:a16="http://schemas.microsoft.com/office/drawing/2014/main" id="{0843EEF5-9932-433A-BA5C-DF5667A67BB0}"/>
                </a:ext>
              </a:extLst>
            </p:cNvPr>
            <p:cNvSpPr/>
            <p:nvPr/>
          </p:nvSpPr>
          <p:spPr>
            <a:xfrm>
              <a:off x="1421693" y="1558624"/>
              <a:ext cx="288032" cy="422756"/>
            </a:xfrm>
            <a:prstGeom prst="downArrow">
              <a:avLst/>
            </a:prstGeom>
            <a:solidFill>
              <a:srgbClr val="9795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화살표: 아래쪽 24">
              <a:extLst>
                <a:ext uri="{FF2B5EF4-FFF2-40B4-BE49-F238E27FC236}">
                  <a16:creationId xmlns:a16="http://schemas.microsoft.com/office/drawing/2014/main" id="{C9EC96E4-7DA3-4676-8134-4E9878391092}"/>
                </a:ext>
              </a:extLst>
            </p:cNvPr>
            <p:cNvSpPr/>
            <p:nvPr/>
          </p:nvSpPr>
          <p:spPr>
            <a:xfrm>
              <a:off x="1421693" y="2429953"/>
              <a:ext cx="288032" cy="422756"/>
            </a:xfrm>
            <a:prstGeom prst="downArrow">
              <a:avLst/>
            </a:prstGeom>
            <a:solidFill>
              <a:srgbClr val="9795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0D06DA-FADF-4E1B-A8C6-1E4165AC438A}"/>
                </a:ext>
              </a:extLst>
            </p:cNvPr>
            <p:cNvSpPr txBox="1"/>
            <p:nvPr/>
          </p:nvSpPr>
          <p:spPr>
            <a:xfrm>
              <a:off x="851237" y="3789052"/>
              <a:ext cx="13991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모형 검토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  <p:sp>
          <p:nvSpPr>
            <p:cNvPr id="26" name="화살표: 아래쪽 25">
              <a:extLst>
                <a:ext uri="{FF2B5EF4-FFF2-40B4-BE49-F238E27FC236}">
                  <a16:creationId xmlns:a16="http://schemas.microsoft.com/office/drawing/2014/main" id="{E7522BF8-14F4-4FEC-9BAC-387653C65D89}"/>
                </a:ext>
              </a:extLst>
            </p:cNvPr>
            <p:cNvSpPr/>
            <p:nvPr/>
          </p:nvSpPr>
          <p:spPr>
            <a:xfrm>
              <a:off x="1421693" y="3262084"/>
              <a:ext cx="288032" cy="422756"/>
            </a:xfrm>
            <a:prstGeom prst="downArrow">
              <a:avLst/>
            </a:prstGeom>
            <a:solidFill>
              <a:srgbClr val="9795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ED0FC785-6822-405F-AA28-A2C4BD16B4B7}"/>
                </a:ext>
              </a:extLst>
            </p:cNvPr>
            <p:cNvSpPr/>
            <p:nvPr/>
          </p:nvSpPr>
          <p:spPr>
            <a:xfrm>
              <a:off x="2090887" y="3830752"/>
              <a:ext cx="792088" cy="296120"/>
            </a:xfrm>
            <a:prstGeom prst="rightArrow">
              <a:avLst/>
            </a:prstGeom>
            <a:solidFill>
              <a:srgbClr val="9795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B242374-CD95-4EF9-A963-1DDA6807FEA9}"/>
              </a:ext>
            </a:extLst>
          </p:cNvPr>
          <p:cNvCxnSpPr>
            <a:cxnSpLocks/>
          </p:cNvCxnSpPr>
          <p:nvPr/>
        </p:nvCxnSpPr>
        <p:spPr>
          <a:xfrm>
            <a:off x="4123151" y="2151940"/>
            <a:ext cx="689052" cy="0"/>
          </a:xfrm>
          <a:prstGeom prst="straightConnector1">
            <a:avLst/>
          </a:prstGeom>
          <a:ln w="44450">
            <a:solidFill>
              <a:srgbClr val="C00000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093ECCB-681F-416C-8818-4CA9F9C031C3}"/>
              </a:ext>
            </a:extLst>
          </p:cNvPr>
          <p:cNvSpPr/>
          <p:nvPr/>
        </p:nvSpPr>
        <p:spPr>
          <a:xfrm>
            <a:off x="4816747" y="1871141"/>
            <a:ext cx="1399180" cy="652138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459E2D-DA18-4A5C-99B2-C4AA079E3D63}"/>
              </a:ext>
            </a:extLst>
          </p:cNvPr>
          <p:cNvSpPr txBox="1"/>
          <p:nvPr/>
        </p:nvSpPr>
        <p:spPr>
          <a:xfrm>
            <a:off x="4816747" y="1979736"/>
            <a:ext cx="1399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단계선택법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이용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9392BD8-0DFA-4E08-B0F5-0CFFD333C29E}"/>
              </a:ext>
            </a:extLst>
          </p:cNvPr>
          <p:cNvGrpSpPr/>
          <p:nvPr/>
        </p:nvGrpSpPr>
        <p:grpSpPr>
          <a:xfrm>
            <a:off x="5098333" y="2981076"/>
            <a:ext cx="3738482" cy="1380228"/>
            <a:chOff x="1992248" y="2784662"/>
            <a:chExt cx="3522458" cy="1096196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20C569D-854E-4B3F-BCB6-9401802E7104}"/>
                </a:ext>
              </a:extLst>
            </p:cNvPr>
            <p:cNvSpPr/>
            <p:nvPr/>
          </p:nvSpPr>
          <p:spPr>
            <a:xfrm>
              <a:off x="1992248" y="2931792"/>
              <a:ext cx="3009348" cy="94906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BFFA7"/>
              </a:solidFill>
              <a:miter lim="800000"/>
            </a:ln>
            <a:effectLst>
              <a:outerShdw dist="38100" dir="2700000" algn="tl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AF9B5C4-94F7-41CD-A504-AA9DFBF61960}"/>
                </a:ext>
              </a:extLst>
            </p:cNvPr>
            <p:cNvSpPr txBox="1"/>
            <p:nvPr/>
          </p:nvSpPr>
          <p:spPr>
            <a:xfrm>
              <a:off x="2071961" y="3125947"/>
              <a:ext cx="3442745" cy="5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ts val="1600"/>
                </a:lnSpc>
              </a:pPr>
              <a:r>
                <a:rPr lang="ko-KR" altLang="en-US" sz="1400" spc="-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일일권</a:t>
              </a:r>
              <a:r>
                <a:rPr lang="ko-KR" altLang="en-US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r>
                <a:rPr lang="en-US" altLang="ko-KR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정기권 </a:t>
              </a:r>
              <a:r>
                <a:rPr lang="en-US" altLang="ko-KR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버스정류장 수 </a:t>
              </a:r>
              <a:r>
                <a:rPr lang="en-US" altLang="ko-KR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</a:p>
            <a:p>
              <a:pPr algn="just">
                <a:lnSpc>
                  <a:spcPts val="1600"/>
                </a:lnSpc>
              </a:pPr>
              <a:r>
                <a:rPr lang="ko-KR" altLang="en-US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지하철 역 수 </a:t>
              </a:r>
              <a:r>
                <a:rPr lang="en-US" altLang="ko-KR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관광지 수 </a:t>
              </a:r>
              <a:r>
                <a:rPr lang="en-US" altLang="ko-KR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상가지수 </a:t>
              </a:r>
              <a:r>
                <a:rPr lang="en-US" altLang="ko-KR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</a:p>
            <a:p>
              <a:pPr algn="just">
                <a:lnSpc>
                  <a:spcPts val="1600"/>
                </a:lnSpc>
              </a:pPr>
              <a:r>
                <a:rPr lang="ko-KR" altLang="en-US" sz="14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거주인구 수</a:t>
              </a:r>
            </a:p>
          </p:txBody>
        </p:sp>
        <p:sp>
          <p:nvSpPr>
            <p:cNvPr id="44" name="육각형 43">
              <a:extLst>
                <a:ext uri="{FF2B5EF4-FFF2-40B4-BE49-F238E27FC236}">
                  <a16:creationId xmlns:a16="http://schemas.microsoft.com/office/drawing/2014/main" id="{80D7A4CB-8417-4886-B2A3-1D0B5A1831D7}"/>
                </a:ext>
              </a:extLst>
            </p:cNvPr>
            <p:cNvSpPr/>
            <p:nvPr/>
          </p:nvSpPr>
          <p:spPr>
            <a:xfrm>
              <a:off x="2024774" y="2784662"/>
              <a:ext cx="1284542" cy="294260"/>
            </a:xfrm>
            <a:prstGeom prst="hexagon">
              <a:avLst>
                <a:gd name="adj" fmla="val 29668"/>
                <a:gd name="vf" fmla="val 115470"/>
              </a:avLst>
            </a:prstGeom>
            <a:solidFill>
              <a:srgbClr val="CBFFA7"/>
            </a:solidFill>
            <a:ln w="25400">
              <a:noFill/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OTF 030" pitchFamily="18" charset="-127"/>
                <a:ea typeface="210 옴니고딕OTF 030" pitchFamily="18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D71E0C0-F1FA-4380-9B21-ED5D975A2F2D}"/>
                </a:ext>
              </a:extLst>
            </p:cNvPr>
            <p:cNvSpPr txBox="1"/>
            <p:nvPr/>
          </p:nvSpPr>
          <p:spPr>
            <a:xfrm>
              <a:off x="2050257" y="2804835"/>
              <a:ext cx="12335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선정된 변수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D342B2D-B3EA-4922-86BD-C20E9B69AAC6}"/>
              </a:ext>
            </a:extLst>
          </p:cNvPr>
          <p:cNvSpPr txBox="1"/>
          <p:nvPr/>
        </p:nvSpPr>
        <p:spPr>
          <a:xfrm>
            <a:off x="1131203" y="3335440"/>
            <a:ext cx="1399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Y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342B2D-B3EA-4922-86BD-C20E9B69AAC6}"/>
              </a:ext>
            </a:extLst>
          </p:cNvPr>
          <p:cNvSpPr txBox="1"/>
          <p:nvPr/>
        </p:nvSpPr>
        <p:spPr>
          <a:xfrm>
            <a:off x="1650311" y="2673299"/>
            <a:ext cx="1399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N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5744564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958447" y="474225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회귀분석 결과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9552" y="38153"/>
            <a:ext cx="1837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다중 회귀분석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18704" y="-24682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effectLst>
                  <a:outerShdw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05</a:t>
            </a:r>
            <a:endParaRPr lang="ko-KR" altLang="en-US" sz="3600" dirty="0">
              <a:solidFill>
                <a:schemeClr val="bg1"/>
              </a:solidFill>
              <a:effectLst>
                <a:outerShdw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59582"/>
            <a:ext cx="3882832" cy="2843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DF6E78-257E-4BB5-A393-92A17D0C5083}"/>
              </a:ext>
            </a:extLst>
          </p:cNvPr>
          <p:cNvSpPr txBox="1"/>
          <p:nvPr/>
        </p:nvSpPr>
        <p:spPr>
          <a:xfrm>
            <a:off x="4355976" y="1060177"/>
            <a:ext cx="1685077" cy="400110"/>
          </a:xfrm>
          <a:prstGeom prst="rect">
            <a:avLst/>
          </a:prstGeom>
          <a:solidFill>
            <a:srgbClr val="D8FAE5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최종 모형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2237899-4CE2-411B-9B9E-69667EED7198}"/>
              </a:ext>
            </a:extLst>
          </p:cNvPr>
          <p:cNvSpPr/>
          <p:nvPr/>
        </p:nvSpPr>
        <p:spPr>
          <a:xfrm>
            <a:off x="4283968" y="1636241"/>
            <a:ext cx="4680520" cy="1478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ko-KR" altLang="en-US" sz="12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이용 빈도</a:t>
            </a: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en-US" altLang="ko-KR" sz="12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en-US" altLang="ko-KR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= 1549.7+1611.38*</a:t>
            </a:r>
            <a:r>
              <a:rPr lang="ko-KR" altLang="en-US" sz="12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일일권</a:t>
            </a: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+6290.66*</a:t>
            </a: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정기권 </a:t>
            </a:r>
            <a:endParaRPr lang="en-US" altLang="ko-KR" sz="12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en-US" altLang="ko-KR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- 23.17*</a:t>
            </a: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버스정류장수</a:t>
            </a:r>
            <a:r>
              <a:rPr lang="en-US" altLang="ko-KR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+874*</a:t>
            </a: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지하철역 수 </a:t>
            </a:r>
            <a:r>
              <a:rPr lang="en-US" altLang="ko-KR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+ 28.36*</a:t>
            </a: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관광지 수 </a:t>
            </a:r>
            <a:endParaRPr lang="en-US" altLang="ko-KR" sz="12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en-US" altLang="ko-KR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+ 57.78*</a:t>
            </a: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상가지수 </a:t>
            </a:r>
            <a:r>
              <a:rPr lang="en-US" altLang="ko-KR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- 0.004*</a:t>
            </a: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거주인구 수</a:t>
            </a:r>
            <a:endParaRPr lang="en-US" altLang="ko-KR" sz="12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0868F47-C603-4FA4-8CFC-2A88A2AF3537}"/>
              </a:ext>
            </a:extLst>
          </p:cNvPr>
          <p:cNvSpPr/>
          <p:nvPr/>
        </p:nvSpPr>
        <p:spPr>
          <a:xfrm>
            <a:off x="4338228" y="3273971"/>
            <a:ext cx="4572000" cy="7710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</a:t>
            </a: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squared : 0.3377</a:t>
            </a:r>
          </a:p>
          <a:p>
            <a:pPr>
              <a:lnSpc>
                <a:spcPts val="2800"/>
              </a:lnSpc>
            </a:pPr>
            <a:r>
              <a:rPr lang="en-US" altLang="ko-KR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Adj R-squared : 0.3366</a:t>
            </a:r>
          </a:p>
        </p:txBody>
      </p:sp>
    </p:spTree>
    <p:extLst>
      <p:ext uri="{BB962C8B-B14F-4D97-AF65-F5344CB8AC3E}">
        <p14:creationId xmlns:p14="http://schemas.microsoft.com/office/powerpoint/2010/main" val="415100338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1061834" y="474225"/>
            <a:ext cx="183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모델링 방법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4821403" y="1126375"/>
            <a:ext cx="3289397" cy="3353868"/>
            <a:chOff x="833754" y="1008927"/>
            <a:chExt cx="3289397" cy="3353868"/>
          </a:xfrm>
        </p:grpSpPr>
        <p:sp>
          <p:nvSpPr>
            <p:cNvPr id="78" name="다이아몬드 77">
              <a:extLst>
                <a:ext uri="{FF2B5EF4-FFF2-40B4-BE49-F238E27FC236}">
                  <a16:creationId xmlns:a16="http://schemas.microsoft.com/office/drawing/2014/main" id="{87F91E7A-6132-4C23-B997-926E202516FB}"/>
                </a:ext>
              </a:extLst>
            </p:cNvPr>
            <p:cNvSpPr/>
            <p:nvPr/>
          </p:nvSpPr>
          <p:spPr>
            <a:xfrm>
              <a:off x="833754" y="2586745"/>
              <a:ext cx="1399180" cy="839707"/>
            </a:xfrm>
            <a:prstGeom prst="diamond">
              <a:avLst/>
            </a:prstGeom>
            <a:solidFill>
              <a:schemeClr val="bg1"/>
            </a:solidFill>
            <a:ln w="12700">
              <a:solidFill>
                <a:srgbClr val="CCF4FB"/>
              </a:solidFill>
              <a:miter lim="800000"/>
            </a:ln>
            <a:effectLst>
              <a:outerShdw blurRad="50800" dist="38100" dir="2700000" algn="ctr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화살표: 위로 굽음 29">
              <a:extLst>
                <a:ext uri="{FF2B5EF4-FFF2-40B4-BE49-F238E27FC236}">
                  <a16:creationId xmlns:a16="http://schemas.microsoft.com/office/drawing/2014/main" id="{505CF486-D601-4ACA-B99C-1A2412F0467F}"/>
                </a:ext>
              </a:extLst>
            </p:cNvPr>
            <p:cNvSpPr/>
            <p:nvPr/>
          </p:nvSpPr>
          <p:spPr>
            <a:xfrm rot="16200000">
              <a:off x="2306229" y="1167036"/>
              <a:ext cx="1160207" cy="1219125"/>
            </a:xfrm>
            <a:prstGeom prst="bentUpArrow">
              <a:avLst>
                <a:gd name="adj1" fmla="val 12023"/>
                <a:gd name="adj2" fmla="val 14821"/>
                <a:gd name="adj3" fmla="val 13214"/>
              </a:avLst>
            </a:prstGeom>
            <a:solidFill>
              <a:srgbClr val="9795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화살표: 위로 굽음 27">
              <a:extLst>
                <a:ext uri="{FF2B5EF4-FFF2-40B4-BE49-F238E27FC236}">
                  <a16:creationId xmlns:a16="http://schemas.microsoft.com/office/drawing/2014/main" id="{CA4604C0-0EF7-45EA-8ECD-AF24CA442557}"/>
                </a:ext>
              </a:extLst>
            </p:cNvPr>
            <p:cNvSpPr/>
            <p:nvPr/>
          </p:nvSpPr>
          <p:spPr>
            <a:xfrm>
              <a:off x="2276769" y="2137824"/>
              <a:ext cx="1399180" cy="1008961"/>
            </a:xfrm>
            <a:prstGeom prst="bentUpArrow">
              <a:avLst>
                <a:gd name="adj1" fmla="val 15237"/>
                <a:gd name="adj2" fmla="val 25000"/>
                <a:gd name="adj3" fmla="val 25000"/>
              </a:avLst>
            </a:prstGeom>
            <a:solidFill>
              <a:srgbClr val="9795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FB35016-44B5-4638-83CD-DBFDE985CCDC}"/>
                </a:ext>
              </a:extLst>
            </p:cNvPr>
            <p:cNvSpPr/>
            <p:nvPr/>
          </p:nvSpPr>
          <p:spPr>
            <a:xfrm>
              <a:off x="851763" y="1008927"/>
              <a:ext cx="1399180" cy="6521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CECFF"/>
              </a:solidFill>
              <a:miter lim="800000"/>
            </a:ln>
            <a:effectLst>
              <a:outerShdw dist="38100" dir="2700000" algn="tl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A7BDCB7-89FA-40CD-83AA-6FB1881F51E9}"/>
                </a:ext>
              </a:extLst>
            </p:cNvPr>
            <p:cNvSpPr txBox="1"/>
            <p:nvPr/>
          </p:nvSpPr>
          <p:spPr>
            <a:xfrm>
              <a:off x="851763" y="1196496"/>
              <a:ext cx="13991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자료탐색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CD0D395-662F-4599-8B6D-074FDCF93E1C}"/>
                </a:ext>
              </a:extLst>
            </p:cNvPr>
            <p:cNvSpPr/>
            <p:nvPr/>
          </p:nvSpPr>
          <p:spPr>
            <a:xfrm>
              <a:off x="851763" y="1848634"/>
              <a:ext cx="1399180" cy="6521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CECFF"/>
              </a:solidFill>
              <a:miter lim="800000"/>
            </a:ln>
            <a:effectLst>
              <a:outerShdw dist="38100" dir="2700000" algn="tl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D342B2D-B3EA-4922-86BD-C20E9B69AAC6}"/>
                </a:ext>
              </a:extLst>
            </p:cNvPr>
            <p:cNvSpPr txBox="1"/>
            <p:nvPr/>
          </p:nvSpPr>
          <p:spPr>
            <a:xfrm>
              <a:off x="851763" y="2036203"/>
              <a:ext cx="13991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회귀분석 수행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95FE055-E228-4954-86B0-A15A8C2B25CC}"/>
                </a:ext>
              </a:extLst>
            </p:cNvPr>
            <p:cNvSpPr/>
            <p:nvPr/>
          </p:nvSpPr>
          <p:spPr>
            <a:xfrm>
              <a:off x="851237" y="3590650"/>
              <a:ext cx="1399180" cy="6521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CECFF"/>
              </a:solidFill>
              <a:miter lim="800000"/>
            </a:ln>
            <a:effectLst>
              <a:outerShdw dist="38100" dir="2700000" algn="tl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6385445-F4DD-4444-BB15-F87B44FF2109}"/>
                </a:ext>
              </a:extLst>
            </p:cNvPr>
            <p:cNvSpPr txBox="1"/>
            <p:nvPr/>
          </p:nvSpPr>
          <p:spPr>
            <a:xfrm>
              <a:off x="854650" y="2875910"/>
              <a:ext cx="13991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모형 선정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1B74F35E-46F2-4701-82B9-22FA1DAC3CB8}"/>
                </a:ext>
              </a:extLst>
            </p:cNvPr>
            <p:cNvSpPr/>
            <p:nvPr/>
          </p:nvSpPr>
          <p:spPr>
            <a:xfrm>
              <a:off x="2723971" y="1871141"/>
              <a:ext cx="1399180" cy="6521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CECFF"/>
              </a:solidFill>
              <a:miter lim="800000"/>
            </a:ln>
            <a:effectLst>
              <a:outerShdw dist="38100" dir="2700000" algn="tl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5982DEB-D901-4645-8129-B196427FCDBF}"/>
                </a:ext>
              </a:extLst>
            </p:cNvPr>
            <p:cNvSpPr txBox="1"/>
            <p:nvPr/>
          </p:nvSpPr>
          <p:spPr>
            <a:xfrm>
              <a:off x="2723971" y="1977552"/>
              <a:ext cx="13991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독립변수 추가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및 삭제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B53C030D-D3B2-403B-ABF9-B3DF018747A8}"/>
                </a:ext>
              </a:extLst>
            </p:cNvPr>
            <p:cNvSpPr/>
            <p:nvPr/>
          </p:nvSpPr>
          <p:spPr>
            <a:xfrm>
              <a:off x="2723971" y="3710657"/>
              <a:ext cx="1399180" cy="6521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CECFF"/>
              </a:solidFill>
              <a:miter lim="800000"/>
            </a:ln>
            <a:effectLst>
              <a:outerShdw dist="38100" dir="2700000" algn="tl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AA8A6DC-8F7A-4291-A30B-C1ABE5C64371}"/>
                </a:ext>
              </a:extLst>
            </p:cNvPr>
            <p:cNvSpPr txBox="1"/>
            <p:nvPr/>
          </p:nvSpPr>
          <p:spPr>
            <a:xfrm>
              <a:off x="2723971" y="3898226"/>
              <a:ext cx="13991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예측 활용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  <p:sp>
          <p:nvSpPr>
            <p:cNvPr id="76" name="화살표: 아래쪽 23">
              <a:extLst>
                <a:ext uri="{FF2B5EF4-FFF2-40B4-BE49-F238E27FC236}">
                  <a16:creationId xmlns:a16="http://schemas.microsoft.com/office/drawing/2014/main" id="{0843EEF5-9932-433A-BA5C-DF5667A67BB0}"/>
                </a:ext>
              </a:extLst>
            </p:cNvPr>
            <p:cNvSpPr/>
            <p:nvPr/>
          </p:nvSpPr>
          <p:spPr>
            <a:xfrm>
              <a:off x="1421693" y="1558624"/>
              <a:ext cx="288032" cy="422756"/>
            </a:xfrm>
            <a:prstGeom prst="downArrow">
              <a:avLst/>
            </a:prstGeom>
            <a:solidFill>
              <a:srgbClr val="9795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화살표: 아래쪽 24">
              <a:extLst>
                <a:ext uri="{FF2B5EF4-FFF2-40B4-BE49-F238E27FC236}">
                  <a16:creationId xmlns:a16="http://schemas.microsoft.com/office/drawing/2014/main" id="{C9EC96E4-7DA3-4676-8134-4E9878391092}"/>
                </a:ext>
              </a:extLst>
            </p:cNvPr>
            <p:cNvSpPr/>
            <p:nvPr/>
          </p:nvSpPr>
          <p:spPr>
            <a:xfrm>
              <a:off x="1421693" y="2429953"/>
              <a:ext cx="288032" cy="422756"/>
            </a:xfrm>
            <a:prstGeom prst="downArrow">
              <a:avLst/>
            </a:prstGeom>
            <a:solidFill>
              <a:srgbClr val="9795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D0D06DA-FADF-4E1B-A8C6-1E4165AC438A}"/>
                </a:ext>
              </a:extLst>
            </p:cNvPr>
            <p:cNvSpPr txBox="1"/>
            <p:nvPr/>
          </p:nvSpPr>
          <p:spPr>
            <a:xfrm>
              <a:off x="851237" y="3789052"/>
              <a:ext cx="13991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모형 검토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  <p:sp>
          <p:nvSpPr>
            <p:cNvPr id="80" name="화살표: 아래쪽 25">
              <a:extLst>
                <a:ext uri="{FF2B5EF4-FFF2-40B4-BE49-F238E27FC236}">
                  <a16:creationId xmlns:a16="http://schemas.microsoft.com/office/drawing/2014/main" id="{E7522BF8-14F4-4FEC-9BAC-387653C65D89}"/>
                </a:ext>
              </a:extLst>
            </p:cNvPr>
            <p:cNvSpPr/>
            <p:nvPr/>
          </p:nvSpPr>
          <p:spPr>
            <a:xfrm>
              <a:off x="1421693" y="3262084"/>
              <a:ext cx="288032" cy="422756"/>
            </a:xfrm>
            <a:prstGeom prst="downArrow">
              <a:avLst/>
            </a:prstGeom>
            <a:solidFill>
              <a:srgbClr val="9795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화살표: 오른쪽 26">
              <a:extLst>
                <a:ext uri="{FF2B5EF4-FFF2-40B4-BE49-F238E27FC236}">
                  <a16:creationId xmlns:a16="http://schemas.microsoft.com/office/drawing/2014/main" id="{ED0FC785-6822-405F-AA28-A2C4BD16B4B7}"/>
                </a:ext>
              </a:extLst>
            </p:cNvPr>
            <p:cNvSpPr/>
            <p:nvPr/>
          </p:nvSpPr>
          <p:spPr>
            <a:xfrm>
              <a:off x="2090887" y="3830752"/>
              <a:ext cx="792088" cy="296120"/>
            </a:xfrm>
            <a:prstGeom prst="rightArrow">
              <a:avLst/>
            </a:prstGeom>
            <a:solidFill>
              <a:srgbClr val="9795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CD0D395-662F-4599-8B6D-074FDCF93E1C}"/>
              </a:ext>
            </a:extLst>
          </p:cNvPr>
          <p:cNvSpPr/>
          <p:nvPr/>
        </p:nvSpPr>
        <p:spPr>
          <a:xfrm>
            <a:off x="794292" y="1143386"/>
            <a:ext cx="1399180" cy="652138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D342B2D-B3EA-4922-86BD-C20E9B69AAC6}"/>
              </a:ext>
            </a:extLst>
          </p:cNvPr>
          <p:cNvSpPr txBox="1"/>
          <p:nvPr/>
        </p:nvSpPr>
        <p:spPr>
          <a:xfrm>
            <a:off x="768465" y="1316636"/>
            <a:ext cx="1399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기초 통계분석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CD0D395-662F-4599-8B6D-074FDCF93E1C}"/>
              </a:ext>
            </a:extLst>
          </p:cNvPr>
          <p:cNvSpPr/>
          <p:nvPr/>
        </p:nvSpPr>
        <p:spPr>
          <a:xfrm>
            <a:off x="800832" y="1972486"/>
            <a:ext cx="1399180" cy="652138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D342B2D-B3EA-4922-86BD-C20E9B69AAC6}"/>
              </a:ext>
            </a:extLst>
          </p:cNvPr>
          <p:cNvSpPr txBox="1"/>
          <p:nvPr/>
        </p:nvSpPr>
        <p:spPr>
          <a:xfrm>
            <a:off x="775005" y="2145736"/>
            <a:ext cx="1399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연관성 분석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CD0D395-662F-4599-8B6D-074FDCF93E1C}"/>
              </a:ext>
            </a:extLst>
          </p:cNvPr>
          <p:cNvSpPr/>
          <p:nvPr/>
        </p:nvSpPr>
        <p:spPr>
          <a:xfrm>
            <a:off x="802377" y="2794024"/>
            <a:ext cx="1399180" cy="652138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D342B2D-B3EA-4922-86BD-C20E9B69AAC6}"/>
              </a:ext>
            </a:extLst>
          </p:cNvPr>
          <p:cNvSpPr txBox="1"/>
          <p:nvPr/>
        </p:nvSpPr>
        <p:spPr>
          <a:xfrm>
            <a:off x="776550" y="2967274"/>
            <a:ext cx="1399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클러스터링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CD0D395-662F-4599-8B6D-074FDCF93E1C}"/>
              </a:ext>
            </a:extLst>
          </p:cNvPr>
          <p:cNvSpPr/>
          <p:nvPr/>
        </p:nvSpPr>
        <p:spPr>
          <a:xfrm>
            <a:off x="802199" y="3615562"/>
            <a:ext cx="1399180" cy="652138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D342B2D-B3EA-4922-86BD-C20E9B69AAC6}"/>
              </a:ext>
            </a:extLst>
          </p:cNvPr>
          <p:cNvSpPr txBox="1"/>
          <p:nvPr/>
        </p:nvSpPr>
        <p:spPr>
          <a:xfrm>
            <a:off x="776372" y="3788812"/>
            <a:ext cx="1399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상권 분석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09" name="화살표: 오른쪽 26">
            <a:extLst>
              <a:ext uri="{FF2B5EF4-FFF2-40B4-BE49-F238E27FC236}">
                <a16:creationId xmlns:a16="http://schemas.microsoft.com/office/drawing/2014/main" id="{ED0FC785-6822-405F-AA28-A2C4BD16B4B7}"/>
              </a:ext>
            </a:extLst>
          </p:cNvPr>
          <p:cNvSpPr/>
          <p:nvPr/>
        </p:nvSpPr>
        <p:spPr>
          <a:xfrm>
            <a:off x="2125986" y="1302130"/>
            <a:ext cx="2764395" cy="296120"/>
          </a:xfrm>
          <a:prstGeom prst="rightArrow">
            <a:avLst/>
          </a:prstGeom>
          <a:solidFill>
            <a:srgbClr val="979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 rot="5400000">
            <a:off x="2273079" y="2700375"/>
            <a:ext cx="2547843" cy="172184"/>
          </a:xfrm>
          <a:prstGeom prst="rect">
            <a:avLst/>
          </a:prstGeom>
          <a:solidFill>
            <a:srgbClr val="979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/>
          <p:cNvSpPr/>
          <p:nvPr/>
        </p:nvSpPr>
        <p:spPr>
          <a:xfrm rot="10800000">
            <a:off x="2119683" y="3905328"/>
            <a:ext cx="1513543" cy="187022"/>
          </a:xfrm>
          <a:prstGeom prst="rect">
            <a:avLst/>
          </a:prstGeom>
          <a:solidFill>
            <a:srgbClr val="979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/>
          <p:cNvSpPr/>
          <p:nvPr/>
        </p:nvSpPr>
        <p:spPr>
          <a:xfrm rot="10800000">
            <a:off x="2119682" y="3027651"/>
            <a:ext cx="1513543" cy="187022"/>
          </a:xfrm>
          <a:prstGeom prst="rect">
            <a:avLst/>
          </a:prstGeom>
          <a:solidFill>
            <a:srgbClr val="979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/>
          <p:cNvSpPr/>
          <p:nvPr/>
        </p:nvSpPr>
        <p:spPr>
          <a:xfrm rot="10800000">
            <a:off x="2119681" y="2191488"/>
            <a:ext cx="1513543" cy="187022"/>
          </a:xfrm>
          <a:prstGeom prst="rect">
            <a:avLst/>
          </a:prstGeom>
          <a:solidFill>
            <a:srgbClr val="979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/>
          <p:cNvSpPr/>
          <p:nvPr/>
        </p:nvSpPr>
        <p:spPr>
          <a:xfrm>
            <a:off x="636933" y="1023586"/>
            <a:ext cx="1712000" cy="337708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오른쪽 화살표 116"/>
          <p:cNvSpPr/>
          <p:nvPr/>
        </p:nvSpPr>
        <p:spPr>
          <a:xfrm>
            <a:off x="567850" y="4502358"/>
            <a:ext cx="379416" cy="3069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TextBox 117"/>
          <p:cNvSpPr txBox="1"/>
          <p:nvPr/>
        </p:nvSpPr>
        <p:spPr>
          <a:xfrm>
            <a:off x="1002237" y="4459927"/>
            <a:ext cx="1393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탐색적 분석</a:t>
            </a:r>
            <a:endParaRPr lang="ko-KR" altLang="en-US" sz="2000" spc="-15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4738840" y="1028257"/>
            <a:ext cx="3484421" cy="355450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오른쪽 화살표 119"/>
          <p:cNvSpPr/>
          <p:nvPr/>
        </p:nvSpPr>
        <p:spPr>
          <a:xfrm>
            <a:off x="4746803" y="4673546"/>
            <a:ext cx="379416" cy="3069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TextBox 120"/>
          <p:cNvSpPr txBox="1"/>
          <p:nvPr/>
        </p:nvSpPr>
        <p:spPr>
          <a:xfrm>
            <a:off x="5436870" y="4631115"/>
            <a:ext cx="88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모델링</a:t>
            </a:r>
            <a:endParaRPr lang="ko-KR" altLang="en-US" sz="2000" spc="-15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D342B2D-B3EA-4922-86BD-C20E9B69AAC6}"/>
              </a:ext>
            </a:extLst>
          </p:cNvPr>
          <p:cNvSpPr txBox="1"/>
          <p:nvPr/>
        </p:nvSpPr>
        <p:spPr>
          <a:xfrm>
            <a:off x="5178266" y="3457668"/>
            <a:ext cx="1399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Y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D342B2D-B3EA-4922-86BD-C20E9B69AAC6}"/>
              </a:ext>
            </a:extLst>
          </p:cNvPr>
          <p:cNvSpPr txBox="1"/>
          <p:nvPr/>
        </p:nvSpPr>
        <p:spPr>
          <a:xfrm>
            <a:off x="5697374" y="2795527"/>
            <a:ext cx="1399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N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79412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958447" y="474225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회귀분석 결과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9552" y="38153"/>
            <a:ext cx="1837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다중 회귀분석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18704" y="-24682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effectLst>
                  <a:outerShdw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05</a:t>
            </a:r>
            <a:endParaRPr lang="ko-KR" altLang="en-US" sz="3600" dirty="0">
              <a:solidFill>
                <a:schemeClr val="bg1"/>
              </a:solidFill>
              <a:effectLst>
                <a:outerShdw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DF6E78-257E-4BB5-A393-92A17D0C5083}"/>
              </a:ext>
            </a:extLst>
          </p:cNvPr>
          <p:cNvSpPr txBox="1"/>
          <p:nvPr/>
        </p:nvSpPr>
        <p:spPr>
          <a:xfrm>
            <a:off x="4652583" y="976928"/>
            <a:ext cx="2464136" cy="400110"/>
          </a:xfrm>
          <a:prstGeom prst="rect">
            <a:avLst/>
          </a:prstGeom>
          <a:solidFill>
            <a:srgbClr val="D8FAE5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회귀 모형 검증</a:t>
            </a:r>
            <a:endParaRPr lang="ko-KR" alt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987574"/>
            <a:ext cx="4107256" cy="216024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A6BCDCE-3F33-4E8C-81F7-9C58D985F62B}"/>
              </a:ext>
            </a:extLst>
          </p:cNvPr>
          <p:cNvSpPr/>
          <p:nvPr/>
        </p:nvSpPr>
        <p:spPr>
          <a:xfrm>
            <a:off x="2333464" y="987574"/>
            <a:ext cx="1979984" cy="106299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6BCDCE-3F33-4E8C-81F7-9C58D985F62B}"/>
              </a:ext>
            </a:extLst>
          </p:cNvPr>
          <p:cNvSpPr/>
          <p:nvPr/>
        </p:nvSpPr>
        <p:spPr>
          <a:xfrm>
            <a:off x="253156" y="2067718"/>
            <a:ext cx="1979984" cy="106299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2237899-4CE2-411B-9B9E-69667EED7198}"/>
              </a:ext>
            </a:extLst>
          </p:cNvPr>
          <p:cNvSpPr/>
          <p:nvPr/>
        </p:nvSpPr>
        <p:spPr>
          <a:xfrm>
            <a:off x="4644008" y="1387684"/>
            <a:ext cx="468052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1200" b="1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Normal Q-Q</a:t>
            </a:r>
          </a:p>
          <a:p>
            <a:pPr>
              <a:lnSpc>
                <a:spcPts val="2800"/>
              </a:lnSpc>
            </a:pPr>
            <a:r>
              <a:rPr lang="en-US" altLang="ko-KR" sz="12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45</a:t>
            </a:r>
            <a:r>
              <a:rPr lang="ko-KR" altLang="en-US" sz="12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도 각도에 근사하게 증가하는 모습을 보임</a:t>
            </a:r>
            <a:endParaRPr lang="en-US" altLang="ko-KR" sz="1200" spc="-50" dirty="0" smtClean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ko-KR" altLang="en-US" sz="1200" spc="-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잔차가</a:t>
            </a:r>
            <a:r>
              <a:rPr lang="ko-KR" altLang="en-US" sz="12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정규성을 가지고 있다고 볼 수 있음</a:t>
            </a:r>
            <a:r>
              <a:rPr lang="en-US" altLang="ko-KR" sz="12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en-US" altLang="ko-KR" sz="12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오른쪽 화살표 12"/>
          <p:cNvSpPr/>
          <p:nvPr/>
        </p:nvSpPr>
        <p:spPr>
          <a:xfrm>
            <a:off x="4329040" y="1519070"/>
            <a:ext cx="274827" cy="3069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 rot="5400000">
            <a:off x="1105734" y="3129129"/>
            <a:ext cx="274827" cy="3069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2237899-4CE2-411B-9B9E-69667EED7198}"/>
              </a:ext>
            </a:extLst>
          </p:cNvPr>
          <p:cNvSpPr/>
          <p:nvPr/>
        </p:nvSpPr>
        <p:spPr>
          <a:xfrm>
            <a:off x="827584" y="3363838"/>
            <a:ext cx="468052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1200" b="1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Scale-Location</a:t>
            </a:r>
          </a:p>
          <a:p>
            <a:pPr>
              <a:lnSpc>
                <a:spcPts val="2800"/>
              </a:lnSpc>
            </a:pPr>
            <a:r>
              <a:rPr lang="ko-KR" altLang="en-US" sz="12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값들이 빨간 선을 기준으로 위아래로 고루 퍼져있는 모습</a:t>
            </a:r>
            <a:endParaRPr lang="en-US" altLang="ko-KR" sz="1200" spc="-50" dirty="0" smtClean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ko-KR" altLang="en-US" sz="1200" spc="-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등분산성을</a:t>
            </a:r>
            <a:r>
              <a:rPr lang="ko-KR" altLang="en-US" sz="12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만족한다고 볼 수 있음</a:t>
            </a:r>
            <a:r>
              <a:rPr lang="en-US" altLang="ko-KR" sz="12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en-US" altLang="ko-KR" sz="12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0228585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271835" y="474225"/>
            <a:ext cx="1415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인사이트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9552" y="38153"/>
            <a:ext cx="1837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다중 회귀분석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18704" y="-24682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effectLst>
                  <a:outerShdw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05</a:t>
            </a:r>
            <a:endParaRPr lang="ko-KR" altLang="en-US" sz="3600" dirty="0">
              <a:solidFill>
                <a:schemeClr val="bg1"/>
              </a:solidFill>
              <a:effectLst>
                <a:outerShdw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1983A6-2484-46F0-9582-6A278F9D5722}"/>
              </a:ext>
            </a:extLst>
          </p:cNvPr>
          <p:cNvSpPr/>
          <p:nvPr/>
        </p:nvSpPr>
        <p:spPr>
          <a:xfrm>
            <a:off x="6876256" y="2127796"/>
            <a:ext cx="1399180" cy="652138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5489F8-2740-4FDA-A96A-B9FB36C0F577}"/>
              </a:ext>
            </a:extLst>
          </p:cNvPr>
          <p:cNvSpPr txBox="1"/>
          <p:nvPr/>
        </p:nvSpPr>
        <p:spPr>
          <a:xfrm>
            <a:off x="6876256" y="2315365"/>
            <a:ext cx="1399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사용량 ↑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49A28C-3D32-410B-ADE6-B78D9B44C341}"/>
              </a:ext>
            </a:extLst>
          </p:cNvPr>
          <p:cNvSpPr txBox="1"/>
          <p:nvPr/>
        </p:nvSpPr>
        <p:spPr>
          <a:xfrm>
            <a:off x="5926331" y="2133603"/>
            <a:ext cx="545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2">
                    <a:lumMod val="75000"/>
                  </a:schemeClr>
                </a:solidFill>
              </a:rPr>
              <a:t>→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9F3CE7-45AC-4889-BAE8-2BAC48B3CEEB}"/>
              </a:ext>
            </a:extLst>
          </p:cNvPr>
          <p:cNvSpPr/>
          <p:nvPr/>
        </p:nvSpPr>
        <p:spPr>
          <a:xfrm>
            <a:off x="529989" y="1275606"/>
            <a:ext cx="2543564" cy="652138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B51902-2815-4FED-BFCE-19FCFE7A4ECF}"/>
              </a:ext>
            </a:extLst>
          </p:cNvPr>
          <p:cNvSpPr txBox="1"/>
          <p:nvPr/>
        </p:nvSpPr>
        <p:spPr>
          <a:xfrm>
            <a:off x="529989" y="1463175"/>
            <a:ext cx="2543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일일권보다 정기권이 유리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CD0CBC-EBB7-4323-BF14-A3A43694F28F}"/>
              </a:ext>
            </a:extLst>
          </p:cNvPr>
          <p:cNvSpPr/>
          <p:nvPr/>
        </p:nvSpPr>
        <p:spPr>
          <a:xfrm>
            <a:off x="3244454" y="1272702"/>
            <a:ext cx="2277371" cy="652138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35F208-CDAC-4BDA-904E-6CDAB2F6249B}"/>
              </a:ext>
            </a:extLst>
          </p:cNvPr>
          <p:cNvSpPr txBox="1"/>
          <p:nvPr/>
        </p:nvSpPr>
        <p:spPr>
          <a:xfrm>
            <a:off x="3232689" y="1463175"/>
            <a:ext cx="2277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버스 정류장 수가 적은 곳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2BC220-D76B-4C27-87E0-82834968BE86}"/>
              </a:ext>
            </a:extLst>
          </p:cNvPr>
          <p:cNvSpPr/>
          <p:nvPr/>
        </p:nvSpPr>
        <p:spPr>
          <a:xfrm>
            <a:off x="529989" y="2112409"/>
            <a:ext cx="2543564" cy="652138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BB229E-F1BD-4F1E-B7C1-D402929CD447}"/>
              </a:ext>
            </a:extLst>
          </p:cNvPr>
          <p:cNvSpPr txBox="1"/>
          <p:nvPr/>
        </p:nvSpPr>
        <p:spPr>
          <a:xfrm>
            <a:off x="529989" y="2299978"/>
            <a:ext cx="2543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상가 지수가 높은 곳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D3E7755-D65A-4DC7-B730-191DB6AF01DD}"/>
              </a:ext>
            </a:extLst>
          </p:cNvPr>
          <p:cNvSpPr/>
          <p:nvPr/>
        </p:nvSpPr>
        <p:spPr>
          <a:xfrm>
            <a:off x="3244454" y="2109505"/>
            <a:ext cx="2277371" cy="652138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80C5A1-84A0-4781-9AFC-403A1297A02D}"/>
              </a:ext>
            </a:extLst>
          </p:cNvPr>
          <p:cNvSpPr txBox="1"/>
          <p:nvPr/>
        </p:nvSpPr>
        <p:spPr>
          <a:xfrm>
            <a:off x="3232689" y="2299978"/>
            <a:ext cx="2277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거주 인구 수가 적은 곳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35793D4-D99B-4F84-96BC-34C4E82F0DC6}"/>
              </a:ext>
            </a:extLst>
          </p:cNvPr>
          <p:cNvSpPr/>
          <p:nvPr/>
        </p:nvSpPr>
        <p:spPr>
          <a:xfrm>
            <a:off x="529989" y="2997122"/>
            <a:ext cx="2543564" cy="652138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E3E045-2447-433A-ACB2-33A978D02B00}"/>
              </a:ext>
            </a:extLst>
          </p:cNvPr>
          <p:cNvSpPr txBox="1"/>
          <p:nvPr/>
        </p:nvSpPr>
        <p:spPr>
          <a:xfrm>
            <a:off x="529989" y="3184691"/>
            <a:ext cx="2543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지하철 역 수가 많은 곳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A70CDAA-9778-4186-82E3-254304FDE1EA}"/>
              </a:ext>
            </a:extLst>
          </p:cNvPr>
          <p:cNvSpPr/>
          <p:nvPr/>
        </p:nvSpPr>
        <p:spPr>
          <a:xfrm>
            <a:off x="3258166" y="3000026"/>
            <a:ext cx="2277371" cy="652138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F7B31D-9679-4911-AC63-59FBF968ECC1}"/>
              </a:ext>
            </a:extLst>
          </p:cNvPr>
          <p:cNvSpPr txBox="1"/>
          <p:nvPr/>
        </p:nvSpPr>
        <p:spPr>
          <a:xfrm>
            <a:off x="3258166" y="3187595"/>
            <a:ext cx="2277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관광지가 많은 곳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151F39-A3C2-4ECB-91B8-0DC6FB4C5AD0}"/>
              </a:ext>
            </a:extLst>
          </p:cNvPr>
          <p:cNvSpPr txBox="1"/>
          <p:nvPr/>
        </p:nvSpPr>
        <p:spPr>
          <a:xfrm>
            <a:off x="5429385" y="4011910"/>
            <a:ext cx="2893741" cy="400110"/>
          </a:xfrm>
          <a:prstGeom prst="rect">
            <a:avLst/>
          </a:prstGeom>
          <a:solidFill>
            <a:srgbClr val="D8FAE5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33.7%</a:t>
            </a:r>
            <a:r>
              <a:rPr lang="ko-KR" altLang="en-US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의 설명력</a:t>
            </a:r>
          </a:p>
        </p:txBody>
      </p:sp>
    </p:spTree>
    <p:extLst>
      <p:ext uri="{BB962C8B-B14F-4D97-AF65-F5344CB8AC3E}">
        <p14:creationId xmlns:p14="http://schemas.microsoft.com/office/powerpoint/2010/main" val="22816838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805362" y="474225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분석 내용 정리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4580" y="40362"/>
            <a:ext cx="688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결과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18704" y="-24682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effectLst>
                  <a:outerShdw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06</a:t>
            </a:r>
            <a:endParaRPr lang="ko-KR" altLang="en-US" sz="3600" dirty="0">
              <a:solidFill>
                <a:schemeClr val="bg1"/>
              </a:solidFill>
              <a:effectLst>
                <a:outerShdw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826073" y="1126375"/>
            <a:ext cx="3284727" cy="3353868"/>
            <a:chOff x="838424" y="1008927"/>
            <a:chExt cx="3284727" cy="3353868"/>
          </a:xfrm>
        </p:grpSpPr>
        <p:sp>
          <p:nvSpPr>
            <p:cNvPr id="23" name="다이아몬드 22">
              <a:extLst>
                <a:ext uri="{FF2B5EF4-FFF2-40B4-BE49-F238E27FC236}">
                  <a16:creationId xmlns:a16="http://schemas.microsoft.com/office/drawing/2014/main" id="{87F91E7A-6132-4C23-B997-926E202516FB}"/>
                </a:ext>
              </a:extLst>
            </p:cNvPr>
            <p:cNvSpPr/>
            <p:nvPr/>
          </p:nvSpPr>
          <p:spPr>
            <a:xfrm>
              <a:off x="851237" y="2617097"/>
              <a:ext cx="1399180" cy="839707"/>
            </a:xfrm>
            <a:prstGeom prst="diamond">
              <a:avLst/>
            </a:prstGeom>
            <a:solidFill>
              <a:schemeClr val="bg1"/>
            </a:solidFill>
            <a:ln w="12700">
              <a:solidFill>
                <a:srgbClr val="CCF4FB"/>
              </a:solidFill>
              <a:miter lim="800000"/>
            </a:ln>
            <a:effectLst>
              <a:outerShdw blurRad="50800" dist="38100" dir="2700000" algn="ctr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화살표: 위로 굽음 29">
              <a:extLst>
                <a:ext uri="{FF2B5EF4-FFF2-40B4-BE49-F238E27FC236}">
                  <a16:creationId xmlns:a16="http://schemas.microsoft.com/office/drawing/2014/main" id="{505CF486-D601-4ACA-B99C-1A2412F0467F}"/>
                </a:ext>
              </a:extLst>
            </p:cNvPr>
            <p:cNvSpPr/>
            <p:nvPr/>
          </p:nvSpPr>
          <p:spPr>
            <a:xfrm rot="16200000">
              <a:off x="2306229" y="1167036"/>
              <a:ext cx="1160207" cy="1219125"/>
            </a:xfrm>
            <a:prstGeom prst="bentUpArrow">
              <a:avLst>
                <a:gd name="adj1" fmla="val 12023"/>
                <a:gd name="adj2" fmla="val 14821"/>
                <a:gd name="adj3" fmla="val 13214"/>
              </a:avLst>
            </a:prstGeom>
            <a:solidFill>
              <a:srgbClr val="9795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화살표: 위로 굽음 27">
              <a:extLst>
                <a:ext uri="{FF2B5EF4-FFF2-40B4-BE49-F238E27FC236}">
                  <a16:creationId xmlns:a16="http://schemas.microsoft.com/office/drawing/2014/main" id="{CA4604C0-0EF7-45EA-8ECD-AF24CA442557}"/>
                </a:ext>
              </a:extLst>
            </p:cNvPr>
            <p:cNvSpPr/>
            <p:nvPr/>
          </p:nvSpPr>
          <p:spPr>
            <a:xfrm>
              <a:off x="2276769" y="2137824"/>
              <a:ext cx="1399180" cy="1008961"/>
            </a:xfrm>
            <a:prstGeom prst="bentUpArrow">
              <a:avLst>
                <a:gd name="adj1" fmla="val 15237"/>
                <a:gd name="adj2" fmla="val 25000"/>
                <a:gd name="adj3" fmla="val 25000"/>
              </a:avLst>
            </a:prstGeom>
            <a:solidFill>
              <a:srgbClr val="9795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FB35016-44B5-4638-83CD-DBFDE985CCDC}"/>
                </a:ext>
              </a:extLst>
            </p:cNvPr>
            <p:cNvSpPr/>
            <p:nvPr/>
          </p:nvSpPr>
          <p:spPr>
            <a:xfrm>
              <a:off x="851763" y="1008927"/>
              <a:ext cx="1399180" cy="6521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CECFF"/>
              </a:solidFill>
              <a:miter lim="800000"/>
            </a:ln>
            <a:effectLst>
              <a:outerShdw dist="38100" dir="2700000" algn="tl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7BDCB7-89FA-40CD-83AA-6FB1881F51E9}"/>
                </a:ext>
              </a:extLst>
            </p:cNvPr>
            <p:cNvSpPr txBox="1"/>
            <p:nvPr/>
          </p:nvSpPr>
          <p:spPr>
            <a:xfrm>
              <a:off x="851763" y="1196496"/>
              <a:ext cx="13991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자료탐색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CD0D395-662F-4599-8B6D-074FDCF93E1C}"/>
                </a:ext>
              </a:extLst>
            </p:cNvPr>
            <p:cNvSpPr/>
            <p:nvPr/>
          </p:nvSpPr>
          <p:spPr>
            <a:xfrm>
              <a:off x="851763" y="1848634"/>
              <a:ext cx="1399180" cy="6521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CECFF"/>
              </a:solidFill>
              <a:miter lim="800000"/>
            </a:ln>
            <a:effectLst>
              <a:outerShdw dist="38100" dir="2700000" algn="tl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342B2D-B3EA-4922-86BD-C20E9B69AAC6}"/>
                </a:ext>
              </a:extLst>
            </p:cNvPr>
            <p:cNvSpPr txBox="1"/>
            <p:nvPr/>
          </p:nvSpPr>
          <p:spPr>
            <a:xfrm>
              <a:off x="851763" y="2036203"/>
              <a:ext cx="13991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회귀분석 수행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95FE055-E228-4954-86B0-A15A8C2B25CC}"/>
                </a:ext>
              </a:extLst>
            </p:cNvPr>
            <p:cNvSpPr/>
            <p:nvPr/>
          </p:nvSpPr>
          <p:spPr>
            <a:xfrm>
              <a:off x="838424" y="3613596"/>
              <a:ext cx="1399180" cy="6521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CECFF"/>
              </a:solidFill>
              <a:miter lim="800000"/>
            </a:ln>
            <a:effectLst>
              <a:outerShdw dist="38100" dir="2700000" algn="tl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385445-F4DD-4444-BB15-F87B44FF2109}"/>
                </a:ext>
              </a:extLst>
            </p:cNvPr>
            <p:cNvSpPr txBox="1"/>
            <p:nvPr/>
          </p:nvSpPr>
          <p:spPr>
            <a:xfrm>
              <a:off x="854650" y="2875910"/>
              <a:ext cx="13991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모형 선정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B74F35E-46F2-4701-82B9-22FA1DAC3CB8}"/>
                </a:ext>
              </a:extLst>
            </p:cNvPr>
            <p:cNvSpPr/>
            <p:nvPr/>
          </p:nvSpPr>
          <p:spPr>
            <a:xfrm>
              <a:off x="2723971" y="1871141"/>
              <a:ext cx="1399180" cy="6521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CECFF"/>
              </a:solidFill>
              <a:miter lim="800000"/>
            </a:ln>
            <a:effectLst>
              <a:outerShdw dist="38100" dir="2700000" algn="tl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5982DEB-D901-4645-8129-B196427FCDBF}"/>
                </a:ext>
              </a:extLst>
            </p:cNvPr>
            <p:cNvSpPr txBox="1"/>
            <p:nvPr/>
          </p:nvSpPr>
          <p:spPr>
            <a:xfrm>
              <a:off x="2723971" y="1977552"/>
              <a:ext cx="13991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독립변수 추가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및 삭제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3C030D-D3B2-403B-ABF9-B3DF018747A8}"/>
                </a:ext>
              </a:extLst>
            </p:cNvPr>
            <p:cNvSpPr/>
            <p:nvPr/>
          </p:nvSpPr>
          <p:spPr>
            <a:xfrm>
              <a:off x="2723971" y="3710657"/>
              <a:ext cx="1399180" cy="6521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CECFF"/>
              </a:solidFill>
              <a:miter lim="800000"/>
            </a:ln>
            <a:effectLst>
              <a:outerShdw dist="38100" dir="2700000" algn="tl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A8A6DC-8F7A-4291-A30B-C1ABE5C64371}"/>
                </a:ext>
              </a:extLst>
            </p:cNvPr>
            <p:cNvSpPr txBox="1"/>
            <p:nvPr/>
          </p:nvSpPr>
          <p:spPr>
            <a:xfrm>
              <a:off x="2723971" y="3898226"/>
              <a:ext cx="13991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예측 활용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  <p:sp>
          <p:nvSpPr>
            <p:cNvPr id="20" name="화살표: 아래쪽 23">
              <a:extLst>
                <a:ext uri="{FF2B5EF4-FFF2-40B4-BE49-F238E27FC236}">
                  <a16:creationId xmlns:a16="http://schemas.microsoft.com/office/drawing/2014/main" id="{0843EEF5-9932-433A-BA5C-DF5667A67BB0}"/>
                </a:ext>
              </a:extLst>
            </p:cNvPr>
            <p:cNvSpPr/>
            <p:nvPr/>
          </p:nvSpPr>
          <p:spPr>
            <a:xfrm>
              <a:off x="1421693" y="1558624"/>
              <a:ext cx="288032" cy="422756"/>
            </a:xfrm>
            <a:prstGeom prst="downArrow">
              <a:avLst/>
            </a:prstGeom>
            <a:solidFill>
              <a:srgbClr val="9795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화살표: 아래쪽 24">
              <a:extLst>
                <a:ext uri="{FF2B5EF4-FFF2-40B4-BE49-F238E27FC236}">
                  <a16:creationId xmlns:a16="http://schemas.microsoft.com/office/drawing/2014/main" id="{C9EC96E4-7DA3-4676-8134-4E9878391092}"/>
                </a:ext>
              </a:extLst>
            </p:cNvPr>
            <p:cNvSpPr/>
            <p:nvPr/>
          </p:nvSpPr>
          <p:spPr>
            <a:xfrm>
              <a:off x="1421693" y="2429953"/>
              <a:ext cx="288032" cy="422756"/>
            </a:xfrm>
            <a:prstGeom prst="downArrow">
              <a:avLst/>
            </a:prstGeom>
            <a:solidFill>
              <a:srgbClr val="9795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0D06DA-FADF-4E1B-A8C6-1E4165AC438A}"/>
                </a:ext>
              </a:extLst>
            </p:cNvPr>
            <p:cNvSpPr txBox="1"/>
            <p:nvPr/>
          </p:nvSpPr>
          <p:spPr>
            <a:xfrm>
              <a:off x="851237" y="3789052"/>
              <a:ext cx="13991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모형 검토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  <p:sp>
          <p:nvSpPr>
            <p:cNvPr id="25" name="화살표: 아래쪽 25">
              <a:extLst>
                <a:ext uri="{FF2B5EF4-FFF2-40B4-BE49-F238E27FC236}">
                  <a16:creationId xmlns:a16="http://schemas.microsoft.com/office/drawing/2014/main" id="{E7522BF8-14F4-4FEC-9BAC-387653C65D89}"/>
                </a:ext>
              </a:extLst>
            </p:cNvPr>
            <p:cNvSpPr/>
            <p:nvPr/>
          </p:nvSpPr>
          <p:spPr>
            <a:xfrm>
              <a:off x="1421693" y="3262084"/>
              <a:ext cx="288032" cy="422756"/>
            </a:xfrm>
            <a:prstGeom prst="downArrow">
              <a:avLst/>
            </a:prstGeom>
            <a:solidFill>
              <a:srgbClr val="9795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화살표: 오른쪽 26">
              <a:extLst>
                <a:ext uri="{FF2B5EF4-FFF2-40B4-BE49-F238E27FC236}">
                  <a16:creationId xmlns:a16="http://schemas.microsoft.com/office/drawing/2014/main" id="{ED0FC785-6822-405F-AA28-A2C4BD16B4B7}"/>
                </a:ext>
              </a:extLst>
            </p:cNvPr>
            <p:cNvSpPr/>
            <p:nvPr/>
          </p:nvSpPr>
          <p:spPr>
            <a:xfrm>
              <a:off x="2090887" y="3830752"/>
              <a:ext cx="792088" cy="296120"/>
            </a:xfrm>
            <a:prstGeom prst="rightArrow">
              <a:avLst/>
            </a:prstGeom>
            <a:solidFill>
              <a:srgbClr val="9795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CD0D395-662F-4599-8B6D-074FDCF93E1C}"/>
              </a:ext>
            </a:extLst>
          </p:cNvPr>
          <p:cNvSpPr/>
          <p:nvPr/>
        </p:nvSpPr>
        <p:spPr>
          <a:xfrm>
            <a:off x="794292" y="1143386"/>
            <a:ext cx="1399180" cy="652138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342B2D-B3EA-4922-86BD-C20E9B69AAC6}"/>
              </a:ext>
            </a:extLst>
          </p:cNvPr>
          <p:cNvSpPr txBox="1"/>
          <p:nvPr/>
        </p:nvSpPr>
        <p:spPr>
          <a:xfrm>
            <a:off x="768465" y="1316636"/>
            <a:ext cx="1399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기초 통계분석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CD0D395-662F-4599-8B6D-074FDCF93E1C}"/>
              </a:ext>
            </a:extLst>
          </p:cNvPr>
          <p:cNvSpPr/>
          <p:nvPr/>
        </p:nvSpPr>
        <p:spPr>
          <a:xfrm>
            <a:off x="800832" y="1972486"/>
            <a:ext cx="1399180" cy="652138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342B2D-B3EA-4922-86BD-C20E9B69AAC6}"/>
              </a:ext>
            </a:extLst>
          </p:cNvPr>
          <p:cNvSpPr txBox="1"/>
          <p:nvPr/>
        </p:nvSpPr>
        <p:spPr>
          <a:xfrm>
            <a:off x="775005" y="2145736"/>
            <a:ext cx="1399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연관성 분석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CD0D395-662F-4599-8B6D-074FDCF93E1C}"/>
              </a:ext>
            </a:extLst>
          </p:cNvPr>
          <p:cNvSpPr/>
          <p:nvPr/>
        </p:nvSpPr>
        <p:spPr>
          <a:xfrm>
            <a:off x="802377" y="2794024"/>
            <a:ext cx="1399180" cy="652138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342B2D-B3EA-4922-86BD-C20E9B69AAC6}"/>
              </a:ext>
            </a:extLst>
          </p:cNvPr>
          <p:cNvSpPr txBox="1"/>
          <p:nvPr/>
        </p:nvSpPr>
        <p:spPr>
          <a:xfrm>
            <a:off x="776550" y="2967274"/>
            <a:ext cx="1399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클러스터링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CD0D395-662F-4599-8B6D-074FDCF93E1C}"/>
              </a:ext>
            </a:extLst>
          </p:cNvPr>
          <p:cNvSpPr/>
          <p:nvPr/>
        </p:nvSpPr>
        <p:spPr>
          <a:xfrm>
            <a:off x="802199" y="3615562"/>
            <a:ext cx="1399180" cy="652138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342B2D-B3EA-4922-86BD-C20E9B69AAC6}"/>
              </a:ext>
            </a:extLst>
          </p:cNvPr>
          <p:cNvSpPr txBox="1"/>
          <p:nvPr/>
        </p:nvSpPr>
        <p:spPr>
          <a:xfrm>
            <a:off x="776372" y="3788812"/>
            <a:ext cx="1399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상권 분석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35" name="화살표: 오른쪽 26">
            <a:extLst>
              <a:ext uri="{FF2B5EF4-FFF2-40B4-BE49-F238E27FC236}">
                <a16:creationId xmlns:a16="http://schemas.microsoft.com/office/drawing/2014/main" id="{ED0FC785-6822-405F-AA28-A2C4BD16B4B7}"/>
              </a:ext>
            </a:extLst>
          </p:cNvPr>
          <p:cNvSpPr/>
          <p:nvPr/>
        </p:nvSpPr>
        <p:spPr>
          <a:xfrm>
            <a:off x="2125986" y="1302130"/>
            <a:ext cx="2764395" cy="296120"/>
          </a:xfrm>
          <a:prstGeom prst="rightArrow">
            <a:avLst/>
          </a:prstGeom>
          <a:solidFill>
            <a:srgbClr val="979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 rot="5400000">
            <a:off x="2273079" y="2700375"/>
            <a:ext cx="2547843" cy="172184"/>
          </a:xfrm>
          <a:prstGeom prst="rect">
            <a:avLst/>
          </a:prstGeom>
          <a:solidFill>
            <a:srgbClr val="979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 rot="10800000">
            <a:off x="2119683" y="3905328"/>
            <a:ext cx="1513543" cy="187022"/>
          </a:xfrm>
          <a:prstGeom prst="rect">
            <a:avLst/>
          </a:prstGeom>
          <a:solidFill>
            <a:srgbClr val="979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 rot="10800000">
            <a:off x="2119682" y="3027651"/>
            <a:ext cx="1513543" cy="187022"/>
          </a:xfrm>
          <a:prstGeom prst="rect">
            <a:avLst/>
          </a:prstGeom>
          <a:solidFill>
            <a:srgbClr val="979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 rot="10800000">
            <a:off x="2119681" y="2191488"/>
            <a:ext cx="1513543" cy="187022"/>
          </a:xfrm>
          <a:prstGeom prst="rect">
            <a:avLst/>
          </a:prstGeom>
          <a:solidFill>
            <a:srgbClr val="979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636933" y="1023586"/>
            <a:ext cx="1712000" cy="337708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567850" y="4502358"/>
            <a:ext cx="379416" cy="3069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1002237" y="4459927"/>
            <a:ext cx="1393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탐색적 분석</a:t>
            </a:r>
            <a:endParaRPr lang="ko-KR" altLang="en-US" sz="2000" spc="-15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738840" y="1028257"/>
            <a:ext cx="3484421" cy="355450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오른쪽 화살표 43"/>
          <p:cNvSpPr/>
          <p:nvPr/>
        </p:nvSpPr>
        <p:spPr>
          <a:xfrm>
            <a:off x="4746803" y="4673546"/>
            <a:ext cx="379416" cy="3069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5436870" y="4631115"/>
            <a:ext cx="88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모델링</a:t>
            </a:r>
            <a:endParaRPr lang="ko-KR" altLang="en-US" sz="2000" spc="-15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3B242374-CD95-4EF9-A963-1DDA6807FEA9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7411210" y="2640727"/>
            <a:ext cx="342956" cy="460645"/>
          </a:xfrm>
          <a:prstGeom prst="straightConnector1">
            <a:avLst/>
          </a:prstGeom>
          <a:ln w="44450">
            <a:solidFill>
              <a:srgbClr val="C00000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093ECCB-681F-416C-8818-4CA9F9C031C3}"/>
              </a:ext>
            </a:extLst>
          </p:cNvPr>
          <p:cNvSpPr/>
          <p:nvPr/>
        </p:nvSpPr>
        <p:spPr>
          <a:xfrm>
            <a:off x="7686537" y="3106079"/>
            <a:ext cx="1399180" cy="652138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D459E2D-DA18-4A5C-99B2-C4AA079E3D63}"/>
              </a:ext>
            </a:extLst>
          </p:cNvPr>
          <p:cNvSpPr txBox="1"/>
          <p:nvPr/>
        </p:nvSpPr>
        <p:spPr>
          <a:xfrm>
            <a:off x="7686537" y="3214674"/>
            <a:ext cx="1399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단계선택법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이용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D342B2D-B3EA-4922-86BD-C20E9B69AAC6}"/>
              </a:ext>
            </a:extLst>
          </p:cNvPr>
          <p:cNvSpPr txBox="1"/>
          <p:nvPr/>
        </p:nvSpPr>
        <p:spPr>
          <a:xfrm>
            <a:off x="5178266" y="3457668"/>
            <a:ext cx="1399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Y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D342B2D-B3EA-4922-86BD-C20E9B69AAC6}"/>
              </a:ext>
            </a:extLst>
          </p:cNvPr>
          <p:cNvSpPr txBox="1"/>
          <p:nvPr/>
        </p:nvSpPr>
        <p:spPr>
          <a:xfrm>
            <a:off x="5697374" y="2795527"/>
            <a:ext cx="1399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N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0397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1D342B2D-B3EA-4922-86BD-C20E9B69AAC6}"/>
              </a:ext>
            </a:extLst>
          </p:cNvPr>
          <p:cNvSpPr txBox="1"/>
          <p:nvPr/>
        </p:nvSpPr>
        <p:spPr>
          <a:xfrm>
            <a:off x="5178266" y="3457668"/>
            <a:ext cx="1399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Y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D342B2D-B3EA-4922-86BD-C20E9B69AAC6}"/>
              </a:ext>
            </a:extLst>
          </p:cNvPr>
          <p:cNvSpPr txBox="1"/>
          <p:nvPr/>
        </p:nvSpPr>
        <p:spPr>
          <a:xfrm>
            <a:off x="5697374" y="2795527"/>
            <a:ext cx="1399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N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05362" y="474225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분석 내용 정리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4580" y="40362"/>
            <a:ext cx="688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결과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18704" y="-24682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effectLst>
                  <a:outerShdw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06</a:t>
            </a:r>
            <a:endParaRPr lang="ko-KR" altLang="en-US" sz="3600" dirty="0">
              <a:solidFill>
                <a:schemeClr val="bg1"/>
              </a:solidFill>
              <a:effectLst>
                <a:outerShdw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838886" y="1126375"/>
            <a:ext cx="3271914" cy="3353868"/>
            <a:chOff x="851237" y="1008927"/>
            <a:chExt cx="3271914" cy="3353868"/>
          </a:xfrm>
        </p:grpSpPr>
        <p:sp>
          <p:nvSpPr>
            <p:cNvPr id="23" name="다이아몬드 22">
              <a:extLst>
                <a:ext uri="{FF2B5EF4-FFF2-40B4-BE49-F238E27FC236}">
                  <a16:creationId xmlns:a16="http://schemas.microsoft.com/office/drawing/2014/main" id="{87F91E7A-6132-4C23-B997-926E202516FB}"/>
                </a:ext>
              </a:extLst>
            </p:cNvPr>
            <p:cNvSpPr/>
            <p:nvPr/>
          </p:nvSpPr>
          <p:spPr>
            <a:xfrm>
              <a:off x="864676" y="2597133"/>
              <a:ext cx="1399180" cy="839707"/>
            </a:xfrm>
            <a:prstGeom prst="diamond">
              <a:avLst/>
            </a:prstGeom>
            <a:solidFill>
              <a:schemeClr val="bg1"/>
            </a:solidFill>
            <a:ln w="12700">
              <a:solidFill>
                <a:srgbClr val="CCF4FB"/>
              </a:solidFill>
              <a:miter lim="800000"/>
            </a:ln>
            <a:effectLst>
              <a:outerShdw blurRad="50800" dist="38100" dir="2700000" algn="ctr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화살표: 위로 굽음 29">
              <a:extLst>
                <a:ext uri="{FF2B5EF4-FFF2-40B4-BE49-F238E27FC236}">
                  <a16:creationId xmlns:a16="http://schemas.microsoft.com/office/drawing/2014/main" id="{505CF486-D601-4ACA-B99C-1A2412F0467F}"/>
                </a:ext>
              </a:extLst>
            </p:cNvPr>
            <p:cNvSpPr/>
            <p:nvPr/>
          </p:nvSpPr>
          <p:spPr>
            <a:xfrm rot="16200000">
              <a:off x="2306229" y="1167036"/>
              <a:ext cx="1160207" cy="1219125"/>
            </a:xfrm>
            <a:prstGeom prst="bentUpArrow">
              <a:avLst>
                <a:gd name="adj1" fmla="val 12023"/>
                <a:gd name="adj2" fmla="val 14821"/>
                <a:gd name="adj3" fmla="val 13214"/>
              </a:avLst>
            </a:prstGeom>
            <a:solidFill>
              <a:srgbClr val="9795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화살표: 위로 굽음 27">
              <a:extLst>
                <a:ext uri="{FF2B5EF4-FFF2-40B4-BE49-F238E27FC236}">
                  <a16:creationId xmlns:a16="http://schemas.microsoft.com/office/drawing/2014/main" id="{CA4604C0-0EF7-45EA-8ECD-AF24CA442557}"/>
                </a:ext>
              </a:extLst>
            </p:cNvPr>
            <p:cNvSpPr/>
            <p:nvPr/>
          </p:nvSpPr>
          <p:spPr>
            <a:xfrm>
              <a:off x="2276769" y="2137824"/>
              <a:ext cx="1399180" cy="1008961"/>
            </a:xfrm>
            <a:prstGeom prst="bentUpArrow">
              <a:avLst>
                <a:gd name="adj1" fmla="val 15237"/>
                <a:gd name="adj2" fmla="val 25000"/>
                <a:gd name="adj3" fmla="val 25000"/>
              </a:avLst>
            </a:prstGeom>
            <a:solidFill>
              <a:srgbClr val="9795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FB35016-44B5-4638-83CD-DBFDE985CCDC}"/>
                </a:ext>
              </a:extLst>
            </p:cNvPr>
            <p:cNvSpPr/>
            <p:nvPr/>
          </p:nvSpPr>
          <p:spPr>
            <a:xfrm>
              <a:off x="851763" y="1008927"/>
              <a:ext cx="1399180" cy="6521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CECFF"/>
              </a:solidFill>
              <a:miter lim="800000"/>
            </a:ln>
            <a:effectLst>
              <a:outerShdw dist="38100" dir="2700000" algn="tl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7BDCB7-89FA-40CD-83AA-6FB1881F51E9}"/>
                </a:ext>
              </a:extLst>
            </p:cNvPr>
            <p:cNvSpPr txBox="1"/>
            <p:nvPr/>
          </p:nvSpPr>
          <p:spPr>
            <a:xfrm>
              <a:off x="851763" y="1196496"/>
              <a:ext cx="13991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자료탐색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CD0D395-662F-4599-8B6D-074FDCF93E1C}"/>
                </a:ext>
              </a:extLst>
            </p:cNvPr>
            <p:cNvSpPr/>
            <p:nvPr/>
          </p:nvSpPr>
          <p:spPr>
            <a:xfrm>
              <a:off x="851763" y="1848634"/>
              <a:ext cx="1399180" cy="6521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CECFF"/>
              </a:solidFill>
              <a:miter lim="800000"/>
            </a:ln>
            <a:effectLst>
              <a:outerShdw dist="38100" dir="2700000" algn="tl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342B2D-B3EA-4922-86BD-C20E9B69AAC6}"/>
                </a:ext>
              </a:extLst>
            </p:cNvPr>
            <p:cNvSpPr txBox="1"/>
            <p:nvPr/>
          </p:nvSpPr>
          <p:spPr>
            <a:xfrm>
              <a:off x="851763" y="2036203"/>
              <a:ext cx="13991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회귀분석 수행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95FE055-E228-4954-86B0-A15A8C2B25CC}"/>
                </a:ext>
              </a:extLst>
            </p:cNvPr>
            <p:cNvSpPr/>
            <p:nvPr/>
          </p:nvSpPr>
          <p:spPr>
            <a:xfrm>
              <a:off x="854559" y="3600643"/>
              <a:ext cx="1399180" cy="6521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CECFF"/>
              </a:solidFill>
              <a:miter lim="800000"/>
            </a:ln>
            <a:effectLst>
              <a:outerShdw dist="38100" dir="2700000" algn="tl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385445-F4DD-4444-BB15-F87B44FF2109}"/>
                </a:ext>
              </a:extLst>
            </p:cNvPr>
            <p:cNvSpPr txBox="1"/>
            <p:nvPr/>
          </p:nvSpPr>
          <p:spPr>
            <a:xfrm>
              <a:off x="854650" y="2875910"/>
              <a:ext cx="13991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모형 선정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B74F35E-46F2-4701-82B9-22FA1DAC3CB8}"/>
                </a:ext>
              </a:extLst>
            </p:cNvPr>
            <p:cNvSpPr/>
            <p:nvPr/>
          </p:nvSpPr>
          <p:spPr>
            <a:xfrm>
              <a:off x="2723971" y="1871141"/>
              <a:ext cx="1399180" cy="6521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CECFF"/>
              </a:solidFill>
              <a:miter lim="800000"/>
            </a:ln>
            <a:effectLst>
              <a:outerShdw dist="38100" dir="2700000" algn="tl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5982DEB-D901-4645-8129-B196427FCDBF}"/>
                </a:ext>
              </a:extLst>
            </p:cNvPr>
            <p:cNvSpPr txBox="1"/>
            <p:nvPr/>
          </p:nvSpPr>
          <p:spPr>
            <a:xfrm>
              <a:off x="2723971" y="1977552"/>
              <a:ext cx="13991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독립변수 추가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및 삭제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3C030D-D3B2-403B-ABF9-B3DF018747A8}"/>
                </a:ext>
              </a:extLst>
            </p:cNvPr>
            <p:cNvSpPr/>
            <p:nvPr/>
          </p:nvSpPr>
          <p:spPr>
            <a:xfrm>
              <a:off x="2723971" y="3710657"/>
              <a:ext cx="1399180" cy="6521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CECFF"/>
              </a:solidFill>
              <a:miter lim="800000"/>
            </a:ln>
            <a:effectLst>
              <a:outerShdw dist="38100" dir="2700000" algn="tl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A8A6DC-8F7A-4291-A30B-C1ABE5C64371}"/>
                </a:ext>
              </a:extLst>
            </p:cNvPr>
            <p:cNvSpPr txBox="1"/>
            <p:nvPr/>
          </p:nvSpPr>
          <p:spPr>
            <a:xfrm>
              <a:off x="2723971" y="3898226"/>
              <a:ext cx="13991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예측 활용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  <p:sp>
          <p:nvSpPr>
            <p:cNvPr id="20" name="화살표: 아래쪽 23">
              <a:extLst>
                <a:ext uri="{FF2B5EF4-FFF2-40B4-BE49-F238E27FC236}">
                  <a16:creationId xmlns:a16="http://schemas.microsoft.com/office/drawing/2014/main" id="{0843EEF5-9932-433A-BA5C-DF5667A67BB0}"/>
                </a:ext>
              </a:extLst>
            </p:cNvPr>
            <p:cNvSpPr/>
            <p:nvPr/>
          </p:nvSpPr>
          <p:spPr>
            <a:xfrm>
              <a:off x="1421693" y="1558624"/>
              <a:ext cx="288032" cy="422756"/>
            </a:xfrm>
            <a:prstGeom prst="downArrow">
              <a:avLst/>
            </a:prstGeom>
            <a:solidFill>
              <a:srgbClr val="9795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화살표: 아래쪽 24">
              <a:extLst>
                <a:ext uri="{FF2B5EF4-FFF2-40B4-BE49-F238E27FC236}">
                  <a16:creationId xmlns:a16="http://schemas.microsoft.com/office/drawing/2014/main" id="{C9EC96E4-7DA3-4676-8134-4E9878391092}"/>
                </a:ext>
              </a:extLst>
            </p:cNvPr>
            <p:cNvSpPr/>
            <p:nvPr/>
          </p:nvSpPr>
          <p:spPr>
            <a:xfrm>
              <a:off x="1421693" y="2429953"/>
              <a:ext cx="288032" cy="422756"/>
            </a:xfrm>
            <a:prstGeom prst="downArrow">
              <a:avLst/>
            </a:prstGeom>
            <a:solidFill>
              <a:srgbClr val="9795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0D06DA-FADF-4E1B-A8C6-1E4165AC438A}"/>
                </a:ext>
              </a:extLst>
            </p:cNvPr>
            <p:cNvSpPr txBox="1"/>
            <p:nvPr/>
          </p:nvSpPr>
          <p:spPr>
            <a:xfrm>
              <a:off x="851237" y="3789052"/>
              <a:ext cx="13991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모형 검토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  <p:sp>
          <p:nvSpPr>
            <p:cNvPr id="25" name="화살표: 아래쪽 25">
              <a:extLst>
                <a:ext uri="{FF2B5EF4-FFF2-40B4-BE49-F238E27FC236}">
                  <a16:creationId xmlns:a16="http://schemas.microsoft.com/office/drawing/2014/main" id="{E7522BF8-14F4-4FEC-9BAC-387653C65D89}"/>
                </a:ext>
              </a:extLst>
            </p:cNvPr>
            <p:cNvSpPr/>
            <p:nvPr/>
          </p:nvSpPr>
          <p:spPr>
            <a:xfrm>
              <a:off x="1421693" y="3262084"/>
              <a:ext cx="288032" cy="422756"/>
            </a:xfrm>
            <a:prstGeom prst="downArrow">
              <a:avLst/>
            </a:prstGeom>
            <a:solidFill>
              <a:srgbClr val="9795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화살표: 오른쪽 26">
              <a:extLst>
                <a:ext uri="{FF2B5EF4-FFF2-40B4-BE49-F238E27FC236}">
                  <a16:creationId xmlns:a16="http://schemas.microsoft.com/office/drawing/2014/main" id="{ED0FC785-6822-405F-AA28-A2C4BD16B4B7}"/>
                </a:ext>
              </a:extLst>
            </p:cNvPr>
            <p:cNvSpPr/>
            <p:nvPr/>
          </p:nvSpPr>
          <p:spPr>
            <a:xfrm>
              <a:off x="2090887" y="3830752"/>
              <a:ext cx="792088" cy="296120"/>
            </a:xfrm>
            <a:prstGeom prst="rightArrow">
              <a:avLst/>
            </a:prstGeom>
            <a:solidFill>
              <a:srgbClr val="9795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CD0D395-662F-4599-8B6D-074FDCF93E1C}"/>
              </a:ext>
            </a:extLst>
          </p:cNvPr>
          <p:cNvSpPr/>
          <p:nvPr/>
        </p:nvSpPr>
        <p:spPr>
          <a:xfrm>
            <a:off x="794292" y="1143386"/>
            <a:ext cx="1399180" cy="652138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342B2D-B3EA-4922-86BD-C20E9B69AAC6}"/>
              </a:ext>
            </a:extLst>
          </p:cNvPr>
          <p:cNvSpPr txBox="1"/>
          <p:nvPr/>
        </p:nvSpPr>
        <p:spPr>
          <a:xfrm>
            <a:off x="768465" y="1316636"/>
            <a:ext cx="1399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기초 통계분석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CD0D395-662F-4599-8B6D-074FDCF93E1C}"/>
              </a:ext>
            </a:extLst>
          </p:cNvPr>
          <p:cNvSpPr/>
          <p:nvPr/>
        </p:nvSpPr>
        <p:spPr>
          <a:xfrm>
            <a:off x="800832" y="1972486"/>
            <a:ext cx="1399180" cy="652138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342B2D-B3EA-4922-86BD-C20E9B69AAC6}"/>
              </a:ext>
            </a:extLst>
          </p:cNvPr>
          <p:cNvSpPr txBox="1"/>
          <p:nvPr/>
        </p:nvSpPr>
        <p:spPr>
          <a:xfrm>
            <a:off x="775005" y="2145736"/>
            <a:ext cx="1399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연관성 분석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CD0D395-662F-4599-8B6D-074FDCF93E1C}"/>
              </a:ext>
            </a:extLst>
          </p:cNvPr>
          <p:cNvSpPr/>
          <p:nvPr/>
        </p:nvSpPr>
        <p:spPr>
          <a:xfrm>
            <a:off x="802377" y="2794024"/>
            <a:ext cx="1399180" cy="652138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342B2D-B3EA-4922-86BD-C20E9B69AAC6}"/>
              </a:ext>
            </a:extLst>
          </p:cNvPr>
          <p:cNvSpPr txBox="1"/>
          <p:nvPr/>
        </p:nvSpPr>
        <p:spPr>
          <a:xfrm>
            <a:off x="776550" y="2967274"/>
            <a:ext cx="1399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클러스터링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CD0D395-662F-4599-8B6D-074FDCF93E1C}"/>
              </a:ext>
            </a:extLst>
          </p:cNvPr>
          <p:cNvSpPr/>
          <p:nvPr/>
        </p:nvSpPr>
        <p:spPr>
          <a:xfrm>
            <a:off x="802199" y="3615562"/>
            <a:ext cx="1399180" cy="652138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342B2D-B3EA-4922-86BD-C20E9B69AAC6}"/>
              </a:ext>
            </a:extLst>
          </p:cNvPr>
          <p:cNvSpPr txBox="1"/>
          <p:nvPr/>
        </p:nvSpPr>
        <p:spPr>
          <a:xfrm>
            <a:off x="776372" y="3788812"/>
            <a:ext cx="1399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상권 분석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35" name="화살표: 오른쪽 26">
            <a:extLst>
              <a:ext uri="{FF2B5EF4-FFF2-40B4-BE49-F238E27FC236}">
                <a16:creationId xmlns:a16="http://schemas.microsoft.com/office/drawing/2014/main" id="{ED0FC785-6822-405F-AA28-A2C4BD16B4B7}"/>
              </a:ext>
            </a:extLst>
          </p:cNvPr>
          <p:cNvSpPr/>
          <p:nvPr/>
        </p:nvSpPr>
        <p:spPr>
          <a:xfrm>
            <a:off x="2125986" y="1302130"/>
            <a:ext cx="2764395" cy="296120"/>
          </a:xfrm>
          <a:prstGeom prst="rightArrow">
            <a:avLst/>
          </a:prstGeom>
          <a:solidFill>
            <a:srgbClr val="979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 rot="5400000">
            <a:off x="2273079" y="2700375"/>
            <a:ext cx="2547843" cy="172184"/>
          </a:xfrm>
          <a:prstGeom prst="rect">
            <a:avLst/>
          </a:prstGeom>
          <a:solidFill>
            <a:srgbClr val="979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 rot="10800000">
            <a:off x="2119683" y="3905328"/>
            <a:ext cx="1513543" cy="187022"/>
          </a:xfrm>
          <a:prstGeom prst="rect">
            <a:avLst/>
          </a:prstGeom>
          <a:solidFill>
            <a:srgbClr val="979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 rot="10800000">
            <a:off x="2119682" y="3027651"/>
            <a:ext cx="1513543" cy="187022"/>
          </a:xfrm>
          <a:prstGeom prst="rect">
            <a:avLst/>
          </a:prstGeom>
          <a:solidFill>
            <a:srgbClr val="979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 rot="10800000">
            <a:off x="2119681" y="2191488"/>
            <a:ext cx="1513543" cy="187022"/>
          </a:xfrm>
          <a:prstGeom prst="rect">
            <a:avLst/>
          </a:prstGeom>
          <a:solidFill>
            <a:srgbClr val="979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636933" y="1023586"/>
            <a:ext cx="1712000" cy="337708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567850" y="4502358"/>
            <a:ext cx="379416" cy="3069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1002237" y="4459927"/>
            <a:ext cx="1393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탐색적 분석</a:t>
            </a:r>
            <a:endParaRPr lang="ko-KR" altLang="en-US" sz="2000" spc="-15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738840" y="1028257"/>
            <a:ext cx="3484421" cy="355450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오른쪽 화살표 43"/>
          <p:cNvSpPr/>
          <p:nvPr/>
        </p:nvSpPr>
        <p:spPr>
          <a:xfrm>
            <a:off x="4746803" y="4673546"/>
            <a:ext cx="379416" cy="3069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5436870" y="4631115"/>
            <a:ext cx="88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모델링</a:t>
            </a:r>
            <a:endParaRPr lang="ko-KR" altLang="en-US" sz="2000" spc="-15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-108520" y="-130154"/>
            <a:ext cx="9433048" cy="5400599"/>
          </a:xfrm>
          <a:prstGeom prst="rect">
            <a:avLst/>
          </a:prstGeom>
          <a:solidFill>
            <a:schemeClr val="tx1">
              <a:lumMod val="75000"/>
              <a:lumOff val="2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413932" y="2461855"/>
            <a:ext cx="2741129" cy="554436"/>
          </a:xfrm>
          <a:prstGeom prst="rect">
            <a:avLst/>
          </a:prstGeom>
          <a:solidFill>
            <a:schemeClr val="bg1"/>
          </a:solidFill>
          <a:ln w="12700">
            <a:solidFill>
              <a:srgbClr val="CBFFA7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BB229E-F1BD-4F1E-B7C1-D402929CD447}"/>
              </a:ext>
            </a:extLst>
          </p:cNvPr>
          <p:cNvSpPr txBox="1"/>
          <p:nvPr/>
        </p:nvSpPr>
        <p:spPr>
          <a:xfrm>
            <a:off x="413799" y="2510031"/>
            <a:ext cx="2741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분석 방향 선정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분석 데이터 선정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070796" y="2454197"/>
            <a:ext cx="2741129" cy="554436"/>
          </a:xfrm>
          <a:prstGeom prst="rect">
            <a:avLst/>
          </a:prstGeom>
          <a:solidFill>
            <a:schemeClr val="bg1"/>
          </a:solidFill>
          <a:ln w="12700">
            <a:solidFill>
              <a:srgbClr val="CBFFA7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3BB229E-F1BD-4F1E-B7C1-D402929CD447}"/>
              </a:ext>
            </a:extLst>
          </p:cNvPr>
          <p:cNvSpPr txBox="1"/>
          <p:nvPr/>
        </p:nvSpPr>
        <p:spPr>
          <a:xfrm>
            <a:off x="5070663" y="2570146"/>
            <a:ext cx="2741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모델링 결과 도출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90877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직사각형 86">
            <a:extLst>
              <a:ext uri="{FF2B5EF4-FFF2-40B4-BE49-F238E27FC236}">
                <a16:creationId xmlns:a16="http://schemas.microsoft.com/office/drawing/2014/main" id="{3D3E7755-D65A-4DC7-B730-191DB6AF01DD}"/>
              </a:ext>
            </a:extLst>
          </p:cNvPr>
          <p:cNvSpPr/>
          <p:nvPr/>
        </p:nvSpPr>
        <p:spPr>
          <a:xfrm>
            <a:off x="6165001" y="2293289"/>
            <a:ext cx="2448272" cy="990691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584421" y="474225"/>
            <a:ext cx="790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제안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4580" y="40362"/>
            <a:ext cx="688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결과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18704" y="-24682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effectLst>
                  <a:outerShdw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06</a:t>
            </a:r>
            <a:endParaRPr lang="ko-KR" altLang="en-US" sz="3600" dirty="0">
              <a:solidFill>
                <a:schemeClr val="bg1"/>
              </a:solidFill>
              <a:effectLst>
                <a:outerShdw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D9F3CE7-45AC-4889-BAE8-2BAC48B3CEEB}"/>
              </a:ext>
            </a:extLst>
          </p:cNvPr>
          <p:cNvSpPr/>
          <p:nvPr/>
        </p:nvSpPr>
        <p:spPr>
          <a:xfrm>
            <a:off x="131866" y="1574088"/>
            <a:ext cx="2543564" cy="652138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EB51902-2815-4FED-BFCE-19FCFE7A4ECF}"/>
              </a:ext>
            </a:extLst>
          </p:cNvPr>
          <p:cNvSpPr txBox="1"/>
          <p:nvPr/>
        </p:nvSpPr>
        <p:spPr>
          <a:xfrm>
            <a:off x="131866" y="1761657"/>
            <a:ext cx="2543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일일권보다 정기권이 유리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CCD0CBC-EBB7-4323-BF14-A3A43694F28F}"/>
              </a:ext>
            </a:extLst>
          </p:cNvPr>
          <p:cNvSpPr/>
          <p:nvPr/>
        </p:nvSpPr>
        <p:spPr>
          <a:xfrm>
            <a:off x="2846331" y="1571184"/>
            <a:ext cx="2277371" cy="652138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C35F208-CDAC-4BDA-904E-6CDAB2F6249B}"/>
              </a:ext>
            </a:extLst>
          </p:cNvPr>
          <p:cNvSpPr txBox="1"/>
          <p:nvPr/>
        </p:nvSpPr>
        <p:spPr>
          <a:xfrm>
            <a:off x="2834566" y="1761657"/>
            <a:ext cx="2277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버스 정류장 수가 적은 곳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52BC220-D76B-4C27-87E0-82834968BE86}"/>
              </a:ext>
            </a:extLst>
          </p:cNvPr>
          <p:cNvSpPr/>
          <p:nvPr/>
        </p:nvSpPr>
        <p:spPr>
          <a:xfrm>
            <a:off x="131866" y="2410891"/>
            <a:ext cx="2543564" cy="652138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3BB229E-F1BD-4F1E-B7C1-D402929CD447}"/>
              </a:ext>
            </a:extLst>
          </p:cNvPr>
          <p:cNvSpPr txBox="1"/>
          <p:nvPr/>
        </p:nvSpPr>
        <p:spPr>
          <a:xfrm>
            <a:off x="131866" y="2598460"/>
            <a:ext cx="2543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상가 지수가 높은 곳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D3E7755-D65A-4DC7-B730-191DB6AF01DD}"/>
              </a:ext>
            </a:extLst>
          </p:cNvPr>
          <p:cNvSpPr/>
          <p:nvPr/>
        </p:nvSpPr>
        <p:spPr>
          <a:xfrm>
            <a:off x="2846331" y="2407987"/>
            <a:ext cx="2277371" cy="652138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80C5A1-84A0-4781-9AFC-403A1297A02D}"/>
              </a:ext>
            </a:extLst>
          </p:cNvPr>
          <p:cNvSpPr txBox="1"/>
          <p:nvPr/>
        </p:nvSpPr>
        <p:spPr>
          <a:xfrm>
            <a:off x="2834566" y="2598460"/>
            <a:ext cx="2277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거주 인구 수가 적은 곳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35793D4-D99B-4F84-96BC-34C4E82F0DC6}"/>
              </a:ext>
            </a:extLst>
          </p:cNvPr>
          <p:cNvSpPr/>
          <p:nvPr/>
        </p:nvSpPr>
        <p:spPr>
          <a:xfrm>
            <a:off x="131866" y="3295604"/>
            <a:ext cx="2543564" cy="652138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6E3E045-2447-433A-ACB2-33A978D02B00}"/>
              </a:ext>
            </a:extLst>
          </p:cNvPr>
          <p:cNvSpPr txBox="1"/>
          <p:nvPr/>
        </p:nvSpPr>
        <p:spPr>
          <a:xfrm>
            <a:off x="131866" y="3483173"/>
            <a:ext cx="2543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지하철 역 수가 많은 곳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A70CDAA-9778-4186-82E3-254304FDE1EA}"/>
              </a:ext>
            </a:extLst>
          </p:cNvPr>
          <p:cNvSpPr/>
          <p:nvPr/>
        </p:nvSpPr>
        <p:spPr>
          <a:xfrm>
            <a:off x="2860043" y="3298508"/>
            <a:ext cx="2277371" cy="652138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4F7B31D-9679-4911-AC63-59FBF968ECC1}"/>
              </a:ext>
            </a:extLst>
          </p:cNvPr>
          <p:cNvSpPr txBox="1"/>
          <p:nvPr/>
        </p:nvSpPr>
        <p:spPr>
          <a:xfrm>
            <a:off x="2860043" y="3486077"/>
            <a:ext cx="2277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관광지가 많은 곳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B151F39-A3C2-4ECB-91B8-0DC6FB4C5AD0}"/>
              </a:ext>
            </a:extLst>
          </p:cNvPr>
          <p:cNvSpPr txBox="1"/>
          <p:nvPr/>
        </p:nvSpPr>
        <p:spPr>
          <a:xfrm>
            <a:off x="131866" y="1025097"/>
            <a:ext cx="2893741" cy="400110"/>
          </a:xfrm>
          <a:prstGeom prst="rect">
            <a:avLst/>
          </a:prstGeom>
          <a:solidFill>
            <a:srgbClr val="D8FAE5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33.7%</a:t>
            </a:r>
            <a:r>
              <a:rPr lang="ko-KR" altLang="en-US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의 설명력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EB51902-2815-4FED-BFCE-19FCFE7A4ECF}"/>
              </a:ext>
            </a:extLst>
          </p:cNvPr>
          <p:cNvSpPr txBox="1"/>
          <p:nvPr/>
        </p:nvSpPr>
        <p:spPr>
          <a:xfrm>
            <a:off x="6309018" y="2419302"/>
            <a:ext cx="23042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지역적 특징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X </a:t>
            </a:r>
          </a:p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서울 전체 데이터 기반으로 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분석하여 설명력 한계 발생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83" name="오른쪽 화살표 82"/>
          <p:cNvSpPr/>
          <p:nvPr/>
        </p:nvSpPr>
        <p:spPr>
          <a:xfrm>
            <a:off x="5443036" y="2553692"/>
            <a:ext cx="379416" cy="30777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1031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452BC220-D76B-4C27-87E0-82834968BE86}"/>
              </a:ext>
            </a:extLst>
          </p:cNvPr>
          <p:cNvSpPr/>
          <p:nvPr/>
        </p:nvSpPr>
        <p:spPr>
          <a:xfrm>
            <a:off x="2698666" y="1210415"/>
            <a:ext cx="905881" cy="342946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584421" y="474225"/>
            <a:ext cx="790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제안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4580" y="40362"/>
            <a:ext cx="688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결과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18704" y="-24682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effectLst>
                  <a:outerShdw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06</a:t>
            </a:r>
            <a:endParaRPr lang="ko-KR" altLang="en-US" sz="3600" dirty="0">
              <a:solidFill>
                <a:schemeClr val="bg1"/>
              </a:solidFill>
              <a:effectLst>
                <a:outerShdw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09" y="1059582"/>
            <a:ext cx="2016224" cy="2016224"/>
          </a:xfrm>
          <a:prstGeom prst="rect">
            <a:avLst/>
          </a:prstGeom>
        </p:spPr>
      </p:pic>
      <p:sp>
        <p:nvSpPr>
          <p:cNvPr id="6" name="곱셈 기호 5"/>
          <p:cNvSpPr/>
          <p:nvPr/>
        </p:nvSpPr>
        <p:spPr>
          <a:xfrm>
            <a:off x="1295646" y="1543317"/>
            <a:ext cx="1368152" cy="1553187"/>
          </a:xfrm>
          <a:prstGeom prst="mathMultiply">
            <a:avLst>
              <a:gd name="adj1" fmla="val 1751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D9F3CE7-45AC-4889-BAE8-2BAC48B3CEEB}"/>
              </a:ext>
            </a:extLst>
          </p:cNvPr>
          <p:cNvSpPr/>
          <p:nvPr/>
        </p:nvSpPr>
        <p:spPr>
          <a:xfrm>
            <a:off x="3873759" y="1132944"/>
            <a:ext cx="2543564" cy="652138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B51902-2815-4FED-BFCE-19FCFE7A4ECF}"/>
              </a:ext>
            </a:extLst>
          </p:cNvPr>
          <p:cNvSpPr txBox="1"/>
          <p:nvPr/>
        </p:nvSpPr>
        <p:spPr>
          <a:xfrm>
            <a:off x="3873759" y="1320513"/>
            <a:ext cx="2543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일일권보다 정기권이 유리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CCD0CBC-EBB7-4323-BF14-A3A43694F28F}"/>
              </a:ext>
            </a:extLst>
          </p:cNvPr>
          <p:cNvSpPr/>
          <p:nvPr/>
        </p:nvSpPr>
        <p:spPr>
          <a:xfrm>
            <a:off x="6588224" y="1130040"/>
            <a:ext cx="2277371" cy="652138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35F208-CDAC-4BDA-904E-6CDAB2F6249B}"/>
              </a:ext>
            </a:extLst>
          </p:cNvPr>
          <p:cNvSpPr txBox="1"/>
          <p:nvPr/>
        </p:nvSpPr>
        <p:spPr>
          <a:xfrm>
            <a:off x="6576459" y="1320513"/>
            <a:ext cx="2277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버스 정류장 수가 적은 곳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52BC220-D76B-4C27-87E0-82834968BE86}"/>
              </a:ext>
            </a:extLst>
          </p:cNvPr>
          <p:cNvSpPr/>
          <p:nvPr/>
        </p:nvSpPr>
        <p:spPr>
          <a:xfrm>
            <a:off x="3873759" y="1969747"/>
            <a:ext cx="2543564" cy="652138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BB229E-F1BD-4F1E-B7C1-D402929CD447}"/>
              </a:ext>
            </a:extLst>
          </p:cNvPr>
          <p:cNvSpPr txBox="1"/>
          <p:nvPr/>
        </p:nvSpPr>
        <p:spPr>
          <a:xfrm>
            <a:off x="3873759" y="2157316"/>
            <a:ext cx="2543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상가 지수가 높은 곳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D3E7755-D65A-4DC7-B730-191DB6AF01DD}"/>
              </a:ext>
            </a:extLst>
          </p:cNvPr>
          <p:cNvSpPr/>
          <p:nvPr/>
        </p:nvSpPr>
        <p:spPr>
          <a:xfrm>
            <a:off x="6588224" y="1966843"/>
            <a:ext cx="2277371" cy="652138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80C5A1-84A0-4781-9AFC-403A1297A02D}"/>
              </a:ext>
            </a:extLst>
          </p:cNvPr>
          <p:cNvSpPr txBox="1"/>
          <p:nvPr/>
        </p:nvSpPr>
        <p:spPr>
          <a:xfrm>
            <a:off x="6576459" y="2157316"/>
            <a:ext cx="2277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거주 인구 수가 적은 곳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35793D4-D99B-4F84-96BC-34C4E82F0DC6}"/>
              </a:ext>
            </a:extLst>
          </p:cNvPr>
          <p:cNvSpPr/>
          <p:nvPr/>
        </p:nvSpPr>
        <p:spPr>
          <a:xfrm>
            <a:off x="3873759" y="2854460"/>
            <a:ext cx="2543564" cy="652138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6E3E045-2447-433A-ACB2-33A978D02B00}"/>
              </a:ext>
            </a:extLst>
          </p:cNvPr>
          <p:cNvSpPr txBox="1"/>
          <p:nvPr/>
        </p:nvSpPr>
        <p:spPr>
          <a:xfrm>
            <a:off x="3873759" y="3042029"/>
            <a:ext cx="2543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지하철 역 수가 많은 곳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A70CDAA-9778-4186-82E3-254304FDE1EA}"/>
              </a:ext>
            </a:extLst>
          </p:cNvPr>
          <p:cNvSpPr/>
          <p:nvPr/>
        </p:nvSpPr>
        <p:spPr>
          <a:xfrm>
            <a:off x="6601936" y="2857364"/>
            <a:ext cx="2277371" cy="652138"/>
          </a:xfrm>
          <a:prstGeom prst="rect">
            <a:avLst/>
          </a:prstGeom>
          <a:solidFill>
            <a:schemeClr val="bg1"/>
          </a:solidFill>
          <a:ln w="12700">
            <a:solidFill>
              <a:srgbClr val="CCECFF"/>
            </a:solidFill>
            <a:miter lim="800000"/>
          </a:ln>
          <a:effectLst>
            <a:outerShdw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F7B31D-9679-4911-AC63-59FBF968ECC1}"/>
              </a:ext>
            </a:extLst>
          </p:cNvPr>
          <p:cNvSpPr txBox="1"/>
          <p:nvPr/>
        </p:nvSpPr>
        <p:spPr>
          <a:xfrm>
            <a:off x="6601936" y="3044933"/>
            <a:ext cx="2277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관광지가 많은 곳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802494" y="1059582"/>
            <a:ext cx="5161994" cy="252028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151F39-A3C2-4ECB-91B8-0DC6FB4C5AD0}"/>
              </a:ext>
            </a:extLst>
          </p:cNvPr>
          <p:cNvSpPr txBox="1"/>
          <p:nvPr/>
        </p:nvSpPr>
        <p:spPr>
          <a:xfrm>
            <a:off x="395536" y="3075806"/>
            <a:ext cx="2638864" cy="707886"/>
          </a:xfrm>
          <a:prstGeom prst="rect">
            <a:avLst/>
          </a:prstGeom>
          <a:solidFill>
            <a:srgbClr val="D8FAE5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유동 인구만으로</a:t>
            </a:r>
            <a:endParaRPr lang="en-US" altLang="ko-KR" sz="2000" spc="600" dirty="0" smtClean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pPr algn="ctr"/>
            <a:r>
              <a:rPr lang="ko-KR" altLang="en-US" sz="2000" spc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수요 예측 실패</a:t>
            </a:r>
            <a:endParaRPr lang="ko-KR" alt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151F39-A3C2-4ECB-91B8-0DC6FB4C5AD0}"/>
              </a:ext>
            </a:extLst>
          </p:cNvPr>
          <p:cNvSpPr txBox="1"/>
          <p:nvPr/>
        </p:nvSpPr>
        <p:spPr>
          <a:xfrm>
            <a:off x="3249457" y="3889961"/>
            <a:ext cx="5746654" cy="707886"/>
          </a:xfrm>
          <a:prstGeom prst="rect">
            <a:avLst/>
          </a:prstGeom>
          <a:solidFill>
            <a:srgbClr val="D8FAE5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더 다양한 고려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사항들을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참고하여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따릉이와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같은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수요예측 실패에 대한 위험도를 낮출 수 있음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41" name="오른쪽 화살표 40"/>
          <p:cNvSpPr/>
          <p:nvPr/>
        </p:nvSpPr>
        <p:spPr>
          <a:xfrm>
            <a:off x="2929827" y="2079487"/>
            <a:ext cx="520470" cy="48046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갈매기형 수장 6"/>
          <p:cNvSpPr/>
          <p:nvPr/>
        </p:nvSpPr>
        <p:spPr>
          <a:xfrm rot="5400000">
            <a:off x="2979064" y="1664390"/>
            <a:ext cx="360040" cy="403085"/>
          </a:xfrm>
          <a:prstGeom prst="chevron">
            <a:avLst>
              <a:gd name="adj" fmla="val 6426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E3E045-2447-433A-ACB2-33A978D02B00}"/>
              </a:ext>
            </a:extLst>
          </p:cNvPr>
          <p:cNvSpPr txBox="1"/>
          <p:nvPr/>
        </p:nvSpPr>
        <p:spPr>
          <a:xfrm>
            <a:off x="2723887" y="1245584"/>
            <a:ext cx="855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데이터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123079" y="1602765"/>
            <a:ext cx="72008" cy="33107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4146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1511478" y="474225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일 정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808862"/>
              </p:ext>
            </p:extLst>
          </p:nvPr>
        </p:nvGraphicFramePr>
        <p:xfrm>
          <a:off x="539552" y="1275606"/>
          <a:ext cx="7757197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4755">
                  <a:extLst>
                    <a:ext uri="{9D8B030D-6E8A-4147-A177-3AD203B41FA5}">
                      <a16:colId xmlns:a16="http://schemas.microsoft.com/office/drawing/2014/main" val="3807848413"/>
                    </a:ext>
                  </a:extLst>
                </a:gridCol>
                <a:gridCol w="1090407">
                  <a:extLst>
                    <a:ext uri="{9D8B030D-6E8A-4147-A177-3AD203B41FA5}">
                      <a16:colId xmlns:a16="http://schemas.microsoft.com/office/drawing/2014/main" val="3878039968"/>
                    </a:ext>
                  </a:extLst>
                </a:gridCol>
                <a:gridCol w="1090407">
                  <a:extLst>
                    <a:ext uri="{9D8B030D-6E8A-4147-A177-3AD203B41FA5}">
                      <a16:colId xmlns:a16="http://schemas.microsoft.com/office/drawing/2014/main" val="467348151"/>
                    </a:ext>
                  </a:extLst>
                </a:gridCol>
                <a:gridCol w="1090407">
                  <a:extLst>
                    <a:ext uri="{9D8B030D-6E8A-4147-A177-3AD203B41FA5}">
                      <a16:colId xmlns:a16="http://schemas.microsoft.com/office/drawing/2014/main" val="3076410142"/>
                    </a:ext>
                  </a:extLst>
                </a:gridCol>
                <a:gridCol w="1090407">
                  <a:extLst>
                    <a:ext uri="{9D8B030D-6E8A-4147-A177-3AD203B41FA5}">
                      <a16:colId xmlns:a16="http://schemas.microsoft.com/office/drawing/2014/main" val="759608879"/>
                    </a:ext>
                  </a:extLst>
                </a:gridCol>
                <a:gridCol w="1090407">
                  <a:extLst>
                    <a:ext uri="{9D8B030D-6E8A-4147-A177-3AD203B41FA5}">
                      <a16:colId xmlns:a16="http://schemas.microsoft.com/office/drawing/2014/main" val="4029320419"/>
                    </a:ext>
                  </a:extLst>
                </a:gridCol>
                <a:gridCol w="1090407">
                  <a:extLst>
                    <a:ext uri="{9D8B030D-6E8A-4147-A177-3AD203B41FA5}">
                      <a16:colId xmlns:a16="http://schemas.microsoft.com/office/drawing/2014/main" val="1895407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210 옴니고딕 040" panose="02020603020101020101" pitchFamily="18" charset="-127"/>
                          <a:ea typeface="210 옴니고딕 040" panose="02020603020101020101" pitchFamily="18" charset="-127"/>
                        </a:rPr>
                        <a:t>요일</a:t>
                      </a:r>
                      <a:endParaRPr lang="ko-KR" altLang="en-US" dirty="0">
                        <a:latin typeface="210 옴니고딕 040" panose="02020603020101020101" pitchFamily="18" charset="-127"/>
                        <a:ea typeface="210 옴니고딕 040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210 옴니고딕 040" panose="02020603020101020101" pitchFamily="18" charset="-127"/>
                          <a:ea typeface="210 옴니고딕 040" panose="02020603020101020101" pitchFamily="18" charset="-127"/>
                        </a:rPr>
                        <a:t>1</a:t>
                      </a:r>
                      <a:r>
                        <a:rPr lang="ko-KR" altLang="en-US" dirty="0" smtClean="0">
                          <a:latin typeface="210 옴니고딕 040" panose="02020603020101020101" pitchFamily="18" charset="-127"/>
                          <a:ea typeface="210 옴니고딕 040" panose="02020603020101020101" pitchFamily="18" charset="-127"/>
                        </a:rPr>
                        <a:t>주차</a:t>
                      </a:r>
                      <a:endParaRPr lang="ko-KR" altLang="en-US" dirty="0">
                        <a:latin typeface="210 옴니고딕 040" panose="02020603020101020101" pitchFamily="18" charset="-127"/>
                        <a:ea typeface="210 옴니고딕 040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210 옴니고딕 040" panose="02020603020101020101" pitchFamily="18" charset="-127"/>
                          <a:ea typeface="210 옴니고딕 040" panose="02020603020101020101" pitchFamily="18" charset="-127"/>
                        </a:rPr>
                        <a:t>2</a:t>
                      </a:r>
                      <a:r>
                        <a:rPr lang="ko-KR" altLang="en-US" dirty="0" smtClean="0">
                          <a:latin typeface="210 옴니고딕 040" panose="02020603020101020101" pitchFamily="18" charset="-127"/>
                          <a:ea typeface="210 옴니고딕 040" panose="02020603020101020101" pitchFamily="18" charset="-127"/>
                        </a:rPr>
                        <a:t>주차</a:t>
                      </a:r>
                      <a:endParaRPr lang="ko-KR" altLang="en-US" dirty="0">
                        <a:latin typeface="210 옴니고딕 040" panose="02020603020101020101" pitchFamily="18" charset="-127"/>
                        <a:ea typeface="210 옴니고딕 040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210 옴니고딕 040" panose="02020603020101020101" pitchFamily="18" charset="-127"/>
                          <a:ea typeface="210 옴니고딕 040" panose="02020603020101020101" pitchFamily="18" charset="-127"/>
                        </a:rPr>
                        <a:t>3</a:t>
                      </a:r>
                      <a:r>
                        <a:rPr lang="ko-KR" altLang="en-US" dirty="0" smtClean="0">
                          <a:latin typeface="210 옴니고딕 040" panose="02020603020101020101" pitchFamily="18" charset="-127"/>
                          <a:ea typeface="210 옴니고딕 040" panose="02020603020101020101" pitchFamily="18" charset="-127"/>
                        </a:rPr>
                        <a:t>주차</a:t>
                      </a:r>
                      <a:endParaRPr lang="ko-KR" altLang="en-US" dirty="0">
                        <a:latin typeface="210 옴니고딕 040" panose="02020603020101020101" pitchFamily="18" charset="-127"/>
                        <a:ea typeface="210 옴니고딕 040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210 옴니고딕 040" panose="02020603020101020101" pitchFamily="18" charset="-127"/>
                          <a:ea typeface="210 옴니고딕 040" panose="02020603020101020101" pitchFamily="18" charset="-127"/>
                        </a:rPr>
                        <a:t>4</a:t>
                      </a:r>
                      <a:r>
                        <a:rPr lang="ko-KR" altLang="en-US" dirty="0" smtClean="0">
                          <a:latin typeface="210 옴니고딕 040" panose="02020603020101020101" pitchFamily="18" charset="-127"/>
                          <a:ea typeface="210 옴니고딕 040" panose="02020603020101020101" pitchFamily="18" charset="-127"/>
                        </a:rPr>
                        <a:t>주차</a:t>
                      </a:r>
                      <a:endParaRPr lang="ko-KR" altLang="en-US" dirty="0">
                        <a:latin typeface="210 옴니고딕 040" panose="02020603020101020101" pitchFamily="18" charset="-127"/>
                        <a:ea typeface="210 옴니고딕 040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210 옴니고딕 040" panose="02020603020101020101" pitchFamily="18" charset="-127"/>
                          <a:ea typeface="210 옴니고딕 040" panose="02020603020101020101" pitchFamily="18" charset="-127"/>
                        </a:rPr>
                        <a:t>5</a:t>
                      </a:r>
                      <a:r>
                        <a:rPr lang="ko-KR" altLang="en-US" dirty="0" smtClean="0">
                          <a:latin typeface="210 옴니고딕 040" panose="02020603020101020101" pitchFamily="18" charset="-127"/>
                          <a:ea typeface="210 옴니고딕 040" panose="02020603020101020101" pitchFamily="18" charset="-127"/>
                        </a:rPr>
                        <a:t>주차</a:t>
                      </a:r>
                      <a:endParaRPr lang="ko-KR" altLang="en-US" dirty="0">
                        <a:latin typeface="210 옴니고딕 040" panose="02020603020101020101" pitchFamily="18" charset="-127"/>
                        <a:ea typeface="210 옴니고딕 040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210 옴니고딕 040" panose="02020603020101020101" pitchFamily="18" charset="-127"/>
                          <a:ea typeface="210 옴니고딕 040" panose="02020603020101020101" pitchFamily="18" charset="-127"/>
                        </a:rPr>
                        <a:t>6</a:t>
                      </a:r>
                      <a:r>
                        <a:rPr lang="ko-KR" altLang="en-US" dirty="0" smtClean="0">
                          <a:latin typeface="210 옴니고딕 040" panose="02020603020101020101" pitchFamily="18" charset="-127"/>
                          <a:ea typeface="210 옴니고딕 040" panose="02020603020101020101" pitchFamily="18" charset="-127"/>
                        </a:rPr>
                        <a:t>주차</a:t>
                      </a:r>
                      <a:endParaRPr lang="ko-KR" altLang="en-US" dirty="0">
                        <a:latin typeface="210 옴니고딕 040" panose="02020603020101020101" pitchFamily="18" charset="-127"/>
                        <a:ea typeface="210 옴니고딕 040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549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210 옴니고딕 040" panose="02020603020101020101" pitchFamily="18" charset="-127"/>
                          <a:ea typeface="210 옴니고딕 040" panose="02020603020101020101" pitchFamily="18" charset="-127"/>
                        </a:rPr>
                        <a:t>전처리</a:t>
                      </a:r>
                      <a:endParaRPr lang="en-US" altLang="ko-KR" dirty="0" smtClean="0">
                        <a:solidFill>
                          <a:schemeClr val="bg1"/>
                        </a:solidFill>
                        <a:latin typeface="210 옴니고딕 040" panose="02020603020101020101" pitchFamily="18" charset="-127"/>
                        <a:ea typeface="210 옴니고딕 040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옴니고딕 040" panose="02020603020101020101" pitchFamily="18" charset="-127"/>
                        <a:ea typeface="210 옴니고딕 040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옴니고딕 040" panose="02020603020101020101" pitchFamily="18" charset="-127"/>
                        <a:ea typeface="210 옴니고딕 040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옴니고딕 040" panose="02020603020101020101" pitchFamily="18" charset="-127"/>
                        <a:ea typeface="210 옴니고딕 040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옴니고딕 040" panose="02020603020101020101" pitchFamily="18" charset="-127"/>
                        <a:ea typeface="210 옴니고딕 040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옴니고딕 040" panose="02020603020101020101" pitchFamily="18" charset="-127"/>
                        <a:ea typeface="210 옴니고딕 040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옴니고딕 040" panose="02020603020101020101" pitchFamily="18" charset="-127"/>
                        <a:ea typeface="210 옴니고딕 040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052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210 옴니고딕 040" panose="02020603020101020101" pitchFamily="18" charset="-127"/>
                          <a:ea typeface="210 옴니고딕 040" panose="02020603020101020101" pitchFamily="18" charset="-127"/>
                        </a:rPr>
                        <a:t>기초통계</a:t>
                      </a:r>
                      <a:endParaRPr lang="en-US" altLang="ko-KR" dirty="0" smtClean="0">
                        <a:solidFill>
                          <a:schemeClr val="bg1"/>
                        </a:solidFill>
                        <a:latin typeface="210 옴니고딕 040" panose="02020603020101020101" pitchFamily="18" charset="-127"/>
                        <a:ea typeface="210 옴니고딕 040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옴니고딕 040" panose="02020603020101020101" pitchFamily="18" charset="-127"/>
                        <a:ea typeface="210 옴니고딕 040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옴니고딕 040" panose="02020603020101020101" pitchFamily="18" charset="-127"/>
                        <a:ea typeface="210 옴니고딕 040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옴니고딕 040" panose="02020603020101020101" pitchFamily="18" charset="-127"/>
                        <a:ea typeface="210 옴니고딕 040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옴니고딕 040" panose="02020603020101020101" pitchFamily="18" charset="-127"/>
                        <a:ea typeface="210 옴니고딕 040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옴니고딕 040" panose="02020603020101020101" pitchFamily="18" charset="-127"/>
                        <a:ea typeface="210 옴니고딕 040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옴니고딕 040" panose="02020603020101020101" pitchFamily="18" charset="-127"/>
                        <a:ea typeface="210 옴니고딕 040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643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210 옴니고딕 040" panose="02020603020101020101" pitchFamily="18" charset="-127"/>
                          <a:ea typeface="210 옴니고딕 040" panose="02020603020101020101" pitchFamily="18" charset="-127"/>
                        </a:rPr>
                        <a:t>연관성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210 옴니고딕 040" panose="02020603020101020101" pitchFamily="18" charset="-127"/>
                        <a:ea typeface="210 옴니고딕 040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옴니고딕 040" panose="02020603020101020101" pitchFamily="18" charset="-127"/>
                        <a:ea typeface="210 옴니고딕 040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옴니고딕 040" panose="02020603020101020101" pitchFamily="18" charset="-127"/>
                        <a:ea typeface="210 옴니고딕 040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옴니고딕 040" panose="02020603020101020101" pitchFamily="18" charset="-127"/>
                        <a:ea typeface="210 옴니고딕 040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옴니고딕 040" panose="02020603020101020101" pitchFamily="18" charset="-127"/>
                        <a:ea typeface="210 옴니고딕 040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옴니고딕 040" panose="02020603020101020101" pitchFamily="18" charset="-127"/>
                        <a:ea typeface="210 옴니고딕 040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옴니고딕 040" panose="02020603020101020101" pitchFamily="18" charset="-127"/>
                        <a:ea typeface="210 옴니고딕 040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212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210 옴니고딕 040" panose="02020603020101020101" pitchFamily="18" charset="-127"/>
                          <a:ea typeface="210 옴니고딕 040" panose="02020603020101020101" pitchFamily="18" charset="-127"/>
                        </a:rPr>
                        <a:t>군집분석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210 옴니고딕 040" panose="02020603020101020101" pitchFamily="18" charset="-127"/>
                        <a:ea typeface="210 옴니고딕 040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옴니고딕 040" panose="02020603020101020101" pitchFamily="18" charset="-127"/>
                        <a:ea typeface="210 옴니고딕 040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옴니고딕 040" panose="02020603020101020101" pitchFamily="18" charset="-127"/>
                        <a:ea typeface="210 옴니고딕 040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옴니고딕 040" panose="02020603020101020101" pitchFamily="18" charset="-127"/>
                        <a:ea typeface="210 옴니고딕 040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옴니고딕 040" panose="02020603020101020101" pitchFamily="18" charset="-127"/>
                        <a:ea typeface="210 옴니고딕 040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옴니고딕 040" panose="02020603020101020101" pitchFamily="18" charset="-127"/>
                        <a:ea typeface="210 옴니고딕 040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옴니고딕 040" panose="02020603020101020101" pitchFamily="18" charset="-127"/>
                        <a:ea typeface="210 옴니고딕 040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036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210 옴니고딕 040" panose="02020603020101020101" pitchFamily="18" charset="-127"/>
                          <a:ea typeface="210 옴니고딕 040" panose="02020603020101020101" pitchFamily="18" charset="-127"/>
                        </a:rPr>
                        <a:t>상권분석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210 옴니고딕 040" panose="02020603020101020101" pitchFamily="18" charset="-127"/>
                        <a:ea typeface="210 옴니고딕 040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옴니고딕 040" panose="02020603020101020101" pitchFamily="18" charset="-127"/>
                        <a:ea typeface="210 옴니고딕 040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옴니고딕 040" panose="02020603020101020101" pitchFamily="18" charset="-127"/>
                        <a:ea typeface="210 옴니고딕 040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옴니고딕 040" panose="02020603020101020101" pitchFamily="18" charset="-127"/>
                        <a:ea typeface="210 옴니고딕 040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옴니고딕 040" panose="02020603020101020101" pitchFamily="18" charset="-127"/>
                        <a:ea typeface="210 옴니고딕 040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옴니고딕 040" panose="02020603020101020101" pitchFamily="18" charset="-127"/>
                        <a:ea typeface="210 옴니고딕 040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옴니고딕 040" panose="02020603020101020101" pitchFamily="18" charset="-127"/>
                        <a:ea typeface="210 옴니고딕 040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72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210 옴니고딕 040" panose="02020603020101020101" pitchFamily="18" charset="-127"/>
                          <a:ea typeface="210 옴니고딕 040" panose="02020603020101020101" pitchFamily="18" charset="-127"/>
                        </a:rPr>
                        <a:t>회귀분석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210 옴니고딕 040" panose="02020603020101020101" pitchFamily="18" charset="-127"/>
                        <a:ea typeface="210 옴니고딕 040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옴니고딕 040" panose="02020603020101020101" pitchFamily="18" charset="-127"/>
                        <a:ea typeface="210 옴니고딕 040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옴니고딕 040" panose="02020603020101020101" pitchFamily="18" charset="-127"/>
                        <a:ea typeface="210 옴니고딕 040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옴니고딕 040" panose="02020603020101020101" pitchFamily="18" charset="-127"/>
                        <a:ea typeface="210 옴니고딕 040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옴니고딕 040" panose="02020603020101020101" pitchFamily="18" charset="-127"/>
                        <a:ea typeface="210 옴니고딕 040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옴니고딕 040" panose="02020603020101020101" pitchFamily="18" charset="-127"/>
                        <a:ea typeface="210 옴니고딕 040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옴니고딕 040" panose="02020603020101020101" pitchFamily="18" charset="-127"/>
                        <a:ea typeface="210 옴니고딕 040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668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210 옴니고딕 040" panose="02020603020101020101" pitchFamily="18" charset="-127"/>
                          <a:ea typeface="210 옴니고딕 040" panose="02020603020101020101" pitchFamily="18" charset="-127"/>
                        </a:rPr>
                        <a:t>정리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210 옴니고딕 040" panose="02020603020101020101" pitchFamily="18" charset="-127"/>
                        <a:ea typeface="210 옴니고딕 040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옴니고딕 040" panose="02020603020101020101" pitchFamily="18" charset="-127"/>
                        <a:ea typeface="210 옴니고딕 040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옴니고딕 040" panose="02020603020101020101" pitchFamily="18" charset="-127"/>
                        <a:ea typeface="210 옴니고딕 040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옴니고딕 040" panose="02020603020101020101" pitchFamily="18" charset="-127"/>
                        <a:ea typeface="210 옴니고딕 040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옴니고딕 040" panose="02020603020101020101" pitchFamily="18" charset="-127"/>
                        <a:ea typeface="210 옴니고딕 040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옴니고딕 040" panose="02020603020101020101" pitchFamily="18" charset="-127"/>
                        <a:ea typeface="210 옴니고딕 040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옴니고딕 040" panose="02020603020101020101" pitchFamily="18" charset="-127"/>
                        <a:ea typeface="210 옴니고딕 040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853231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1D342B2D-B3EA-4922-86BD-C20E9B69AAC6}"/>
              </a:ext>
            </a:extLst>
          </p:cNvPr>
          <p:cNvSpPr txBox="1"/>
          <p:nvPr/>
        </p:nvSpPr>
        <p:spPr>
          <a:xfrm>
            <a:off x="395536" y="925527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1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월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10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일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~ 2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월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15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일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80421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1194882" y="47422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발표 목차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35790" y="1656364"/>
            <a:ext cx="1683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기초통계분석</a:t>
            </a:r>
          </a:p>
        </p:txBody>
      </p:sp>
      <p:cxnSp>
        <p:nvCxnSpPr>
          <p:cNvPr id="52" name="직선 연결선 51"/>
          <p:cNvCxnSpPr/>
          <p:nvPr/>
        </p:nvCxnSpPr>
        <p:spPr>
          <a:xfrm>
            <a:off x="1923343" y="1172358"/>
            <a:ext cx="0" cy="1092607"/>
          </a:xfrm>
          <a:prstGeom prst="line">
            <a:avLst/>
          </a:prstGeom>
          <a:ln w="38100" cap="rnd">
            <a:solidFill>
              <a:srgbClr val="CCE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090376" y="1075870"/>
            <a:ext cx="7393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effectLst>
                  <a:outerShdw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effectLst>
                <a:outerShdw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035817" y="1005645"/>
            <a:ext cx="1457450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180975" indent="-180975">
              <a:lnSpc>
                <a:spcPts val="2600"/>
              </a:lnSpc>
              <a:buSzPct val="50000"/>
              <a:buFontTx/>
              <a:buChar char="▲"/>
              <a:defRPr sz="1400" spc="-50">
                <a:solidFill>
                  <a:schemeClr val="tx1">
                    <a:lumMod val="65000"/>
                    <a:lumOff val="35000"/>
                  </a:schemeClr>
                </a:solidFill>
                <a:latin typeface="210 옴니고딕OTF 030" pitchFamily="18" charset="-127"/>
                <a:ea typeface="210 옴니고딕OTF 030" pitchFamily="18" charset="-127"/>
              </a:defRPr>
            </a:lvl1pPr>
          </a:lstStyle>
          <a:p>
            <a:r>
              <a:rPr lang="ko-KR" altLang="en-US" sz="1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이상 데이터 제거</a:t>
            </a:r>
            <a:endParaRPr lang="en-US" altLang="ko-KR" sz="12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sz="12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따릉이의</a:t>
            </a:r>
            <a:r>
              <a:rPr lang="ko-KR" altLang="en-US" sz="1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고객</a:t>
            </a:r>
            <a:endParaRPr lang="en-US" altLang="ko-KR" sz="12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sz="1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이용 행태</a:t>
            </a:r>
            <a:endParaRPr lang="en-US" altLang="ko-KR" sz="12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43274" y="2821973"/>
            <a:ext cx="1771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다중 회귀분석</a:t>
            </a:r>
          </a:p>
        </p:txBody>
      </p:sp>
      <p:cxnSp>
        <p:nvCxnSpPr>
          <p:cNvPr id="61" name="직선 연결선 60"/>
          <p:cNvCxnSpPr/>
          <p:nvPr/>
        </p:nvCxnSpPr>
        <p:spPr>
          <a:xfrm>
            <a:off x="6131055" y="2341506"/>
            <a:ext cx="0" cy="1092607"/>
          </a:xfrm>
          <a:prstGeom prst="line">
            <a:avLst/>
          </a:prstGeom>
          <a:ln w="38100" cap="rnd">
            <a:solidFill>
              <a:srgbClr val="CCF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202805" y="2241479"/>
            <a:ext cx="813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effectLst>
                  <a:outerShdw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05</a:t>
            </a:r>
            <a:endParaRPr lang="ko-KR" altLang="en-US" sz="3600" dirty="0">
              <a:solidFill>
                <a:schemeClr val="bg1"/>
              </a:solidFill>
              <a:effectLst>
                <a:outerShdw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221983" y="2337967"/>
            <a:ext cx="1348446" cy="1042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975" indent="-180975">
              <a:lnSpc>
                <a:spcPts val="2600"/>
              </a:lnSpc>
              <a:buSzPct val="50000"/>
              <a:buFontTx/>
              <a:buChar char="▲"/>
            </a:pP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변수 선정</a:t>
            </a:r>
            <a:endParaRPr lang="en-US" altLang="ko-KR" sz="12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180975" indent="-180975">
              <a:lnSpc>
                <a:spcPts val="2600"/>
              </a:lnSpc>
              <a:buSzPct val="50000"/>
              <a:buFontTx/>
              <a:buChar char="▲"/>
            </a:pP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회귀 분석 결과</a:t>
            </a:r>
            <a:endParaRPr lang="en-US" altLang="ko-KR" sz="12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180975" indent="-180975">
              <a:lnSpc>
                <a:spcPts val="2600"/>
              </a:lnSpc>
              <a:buSzPct val="50000"/>
              <a:buFontTx/>
              <a:buChar char="▲"/>
            </a:pPr>
            <a:r>
              <a:rPr lang="ko-KR" altLang="en-US" sz="12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인사이트</a:t>
            </a:r>
            <a:endParaRPr lang="en-US" altLang="ko-KR" sz="12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2398" y="2920071"/>
            <a:ext cx="1508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연관성 분석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1927286" y="2439604"/>
            <a:ext cx="0" cy="1092607"/>
          </a:xfrm>
          <a:prstGeom prst="line">
            <a:avLst/>
          </a:prstGeom>
          <a:ln w="38100" cap="rnd">
            <a:solidFill>
              <a:srgbClr val="CCF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99036" y="2339577"/>
            <a:ext cx="813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effectLst>
                  <a:outerShdw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effectLst>
                <a:outerShdw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018214" y="2436065"/>
            <a:ext cx="2108269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975" indent="-180975">
              <a:lnSpc>
                <a:spcPts val="2600"/>
              </a:lnSpc>
              <a:buSzPct val="50000"/>
              <a:buFontTx/>
              <a:buChar char="▲"/>
            </a:pP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데이터 추출</a:t>
            </a:r>
            <a:endParaRPr lang="en-US" altLang="ko-KR" sz="12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180975" indent="-180975">
              <a:lnSpc>
                <a:spcPts val="2600"/>
              </a:lnSpc>
              <a:buSzPct val="50000"/>
              <a:buFontTx/>
              <a:buChar char="▲"/>
            </a:pP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연관성 규칙 생성 및 시각화</a:t>
            </a:r>
            <a:endParaRPr lang="en-US" altLang="ko-KR" sz="12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180975" indent="-180975">
              <a:lnSpc>
                <a:spcPts val="2600"/>
              </a:lnSpc>
              <a:buSzPct val="50000"/>
              <a:buFontTx/>
              <a:buChar char="▲"/>
            </a:pPr>
            <a:r>
              <a:rPr lang="ko-KR" altLang="en-US" sz="12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인사이트</a:t>
            </a:r>
            <a:endParaRPr lang="en-US" altLang="ko-KR" sz="12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8120" y="4148463"/>
            <a:ext cx="1443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클러스터링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927286" y="3667996"/>
            <a:ext cx="0" cy="1092607"/>
          </a:xfrm>
          <a:prstGeom prst="line">
            <a:avLst/>
          </a:prstGeom>
          <a:ln w="38100" cap="rnd">
            <a:solidFill>
              <a:srgbClr val="CCF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99036" y="3567969"/>
            <a:ext cx="813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effectLst>
                  <a:outerShdw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03</a:t>
            </a:r>
            <a:endParaRPr lang="ko-KR" altLang="en-US" sz="3600" dirty="0">
              <a:solidFill>
                <a:schemeClr val="bg1"/>
              </a:solidFill>
              <a:effectLst>
                <a:outerShdw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18214" y="3664457"/>
            <a:ext cx="1745991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975" indent="-180975">
              <a:lnSpc>
                <a:spcPts val="2600"/>
              </a:lnSpc>
              <a:buSzPct val="50000"/>
              <a:buFontTx/>
              <a:buChar char="▲"/>
            </a:pPr>
            <a:r>
              <a:rPr lang="ko-KR" altLang="en-US" sz="12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클러스터링</a:t>
            </a: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변수 선정</a:t>
            </a:r>
            <a:endParaRPr lang="en-US" altLang="ko-KR" sz="12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180975" indent="-180975">
              <a:lnSpc>
                <a:spcPts val="2600"/>
              </a:lnSpc>
              <a:buSzPct val="50000"/>
              <a:buFontTx/>
              <a:buChar char="▲"/>
            </a:pPr>
            <a:r>
              <a:rPr lang="ko-KR" altLang="en-US" sz="12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클러스터링</a:t>
            </a: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결과</a:t>
            </a:r>
            <a:endParaRPr lang="en-US" altLang="ko-KR" sz="12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180975" indent="-180975">
              <a:lnSpc>
                <a:spcPts val="2600"/>
              </a:lnSpc>
              <a:buSzPct val="50000"/>
              <a:buFontTx/>
              <a:buChar char="▲"/>
            </a:pPr>
            <a:r>
              <a:rPr lang="ko-KR" altLang="en-US" sz="12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인사이트</a:t>
            </a:r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en-US" altLang="ko-KR" sz="12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71725" y="1580340"/>
            <a:ext cx="2100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대여소 상권 분석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13439" y="999846"/>
            <a:ext cx="813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effectLst>
                  <a:outerShdw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04</a:t>
            </a:r>
            <a:endParaRPr lang="ko-KR" altLang="en-US" sz="3600" dirty="0">
              <a:solidFill>
                <a:schemeClr val="bg1"/>
              </a:solidFill>
              <a:effectLst>
                <a:outerShdw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21983" y="1096335"/>
            <a:ext cx="1779654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180975" indent="-180975">
              <a:lnSpc>
                <a:spcPts val="2600"/>
              </a:lnSpc>
              <a:buSzPct val="50000"/>
              <a:buFontTx/>
              <a:buChar char="▲"/>
              <a:defRPr sz="1400" spc="-50">
                <a:solidFill>
                  <a:schemeClr val="tx1">
                    <a:lumMod val="65000"/>
                    <a:lumOff val="35000"/>
                  </a:schemeClr>
                </a:solidFill>
                <a:latin typeface="210 옴니고딕OTF 030" pitchFamily="18" charset="-127"/>
                <a:ea typeface="210 옴니고딕OTF 030" pitchFamily="18" charset="-127"/>
              </a:defRPr>
            </a:lvl1pPr>
          </a:lstStyle>
          <a:p>
            <a:r>
              <a:rPr lang="ko-KR" altLang="en-US" sz="1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대여소 상권 기초 통계</a:t>
            </a:r>
            <a:endParaRPr lang="en-US" altLang="ko-KR" sz="12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sz="1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대여소 상권 지수 생성</a:t>
            </a:r>
            <a:endParaRPr lang="en-US" altLang="ko-KR" sz="12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sz="12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인사이트</a:t>
            </a:r>
            <a:endParaRPr lang="en-US" altLang="ko-KR" sz="12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6129694" y="1096335"/>
            <a:ext cx="0" cy="1092607"/>
          </a:xfrm>
          <a:prstGeom prst="line">
            <a:avLst/>
          </a:prstGeom>
          <a:ln w="38100" cap="rnd">
            <a:solidFill>
              <a:srgbClr val="CCF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334450" y="4063766"/>
            <a:ext cx="688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결과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6126539" y="3579760"/>
            <a:ext cx="0" cy="1092607"/>
          </a:xfrm>
          <a:prstGeom prst="line">
            <a:avLst/>
          </a:prstGeom>
          <a:ln w="38100" cap="rnd">
            <a:solidFill>
              <a:srgbClr val="CCE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256703" y="3483272"/>
            <a:ext cx="813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effectLst>
                  <a:outerShdw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06</a:t>
            </a:r>
            <a:endParaRPr lang="ko-KR" altLang="en-US" sz="3600" dirty="0">
              <a:solidFill>
                <a:schemeClr val="bg1"/>
              </a:solidFill>
              <a:effectLst>
                <a:outerShdw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230619" y="3621538"/>
            <a:ext cx="1313180" cy="759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180975" indent="-180975">
              <a:lnSpc>
                <a:spcPts val="2600"/>
              </a:lnSpc>
              <a:buSzPct val="50000"/>
              <a:buFontTx/>
              <a:buChar char="▲"/>
              <a:defRPr sz="1400" spc="-50">
                <a:solidFill>
                  <a:schemeClr val="tx1">
                    <a:lumMod val="65000"/>
                    <a:lumOff val="35000"/>
                  </a:schemeClr>
                </a:solidFill>
                <a:latin typeface="210 옴니고딕OTF 030" pitchFamily="18" charset="-127"/>
                <a:ea typeface="210 옴니고딕OTF 030" pitchFamily="18" charset="-127"/>
              </a:defRPr>
            </a:lvl1pPr>
          </a:lstStyle>
          <a:p>
            <a:r>
              <a:rPr lang="ko-KR" altLang="en-US" sz="1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분석 내용 정리</a:t>
            </a:r>
            <a:endParaRPr lang="en-US" altLang="ko-KR" sz="12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sz="1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제안</a:t>
            </a:r>
            <a:endParaRPr lang="en-US" altLang="ko-KR" sz="12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55675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817680" y="996702"/>
            <a:ext cx="2852063" cy="400110"/>
          </a:xfrm>
          <a:prstGeom prst="rect">
            <a:avLst/>
          </a:prstGeom>
          <a:solidFill>
            <a:srgbClr val="D8FAE5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메인 이용 데이터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26424" y="1460514"/>
            <a:ext cx="3433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서울 특별시 공공자전거 대여소 정보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90380" y="2499742"/>
            <a:ext cx="7584562" cy="810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변수 목록 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이용 날짜 시간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대여소 번호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대여소 이름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이용권 타입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</a:t>
            </a:r>
          </a:p>
          <a:p>
            <a:pPr>
              <a:lnSpc>
                <a:spcPts val="2800"/>
              </a:lnSpc>
            </a:pP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           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이용고객 성별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연령대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이용횟수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거리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(M), 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이동시간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분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1122" y="474225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이상 데이터 제거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1560" y="40775"/>
            <a:ext cx="1683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기초통계분석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41146" y="-24682"/>
            <a:ext cx="7393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effectLst>
                  <a:outerShdw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effectLst>
                <a:outerShdw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0704" y="1683136"/>
            <a:ext cx="7584562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변수 목록 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대여소 번호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대여소 이름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6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구이름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6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거치대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번호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x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좌표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y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좌표</a:t>
            </a:r>
            <a:endParaRPr lang="en-US" altLang="ko-KR" sz="16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0380" y="2278740"/>
            <a:ext cx="3695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서울 특별시 공공자전거 대여 이력 정보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95728" y="3579862"/>
            <a:ext cx="7584562" cy="810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변수 목록 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자전거 번호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대여 일시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대여소 번호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대여소 이름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대여 </a:t>
            </a:r>
            <a:r>
              <a:rPr lang="ko-KR" altLang="en-US" sz="16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거치대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번호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</a:t>
            </a:r>
          </a:p>
          <a:p>
            <a:pPr>
              <a:lnSpc>
                <a:spcPts val="2800"/>
              </a:lnSpc>
            </a:pP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             </a:t>
            </a:r>
            <a:r>
              <a:rPr lang="ko-KR" altLang="en-US" sz="16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반납일자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6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반납소번호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6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반납소명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반납 </a:t>
            </a:r>
            <a:r>
              <a:rPr lang="ko-KR" altLang="en-US" sz="16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거치대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번호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이동시간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분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), 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거리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(M)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9980" y="3361945"/>
            <a:ext cx="4333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서울 특별시 공공자전거 이용 정보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시간대 별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)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053841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798862" y="1126570"/>
            <a:ext cx="1981633" cy="400110"/>
          </a:xfrm>
          <a:prstGeom prst="rect">
            <a:avLst/>
          </a:prstGeom>
          <a:solidFill>
            <a:srgbClr val="D8FAE5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이상 데이터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98160" y="2355726"/>
            <a:ext cx="3385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이동 거리가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인 데이터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89342" y="2815010"/>
            <a:ext cx="6096532" cy="810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indent="-268288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이동 데이터가 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인 경우</a:t>
            </a: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GPS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 기술적 오류 또는 사용하지 않고 </a:t>
            </a:r>
            <a:endParaRPr lang="en-US" altLang="ko-KR" sz="16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ts val="2800"/>
              </a:lnSpc>
            </a:pPr>
            <a:r>
              <a:rPr lang="en-US" altLang="ko-KR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  <a:r>
              <a:rPr lang="ko-KR" altLang="en-US" sz="1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즉시 반납으로 가정하여 데이터 삭제</a:t>
            </a:r>
            <a:endParaRPr lang="en-US" altLang="ko-KR" sz="1600" spc="-50" dirty="0">
              <a:solidFill>
                <a:schemeClr val="tx1">
                  <a:lumMod val="65000"/>
                  <a:lumOff val="3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81122" y="474225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이상 데이터 제거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1560" y="40775"/>
            <a:ext cx="1683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기초통계분석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41146" y="-24682"/>
            <a:ext cx="7393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effectLst>
                  <a:outerShdw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effectLst>
                <a:outerShdw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568644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그룹 76"/>
          <p:cNvGrpSpPr/>
          <p:nvPr/>
        </p:nvGrpSpPr>
        <p:grpSpPr>
          <a:xfrm>
            <a:off x="787023" y="1461191"/>
            <a:ext cx="2442320" cy="2232248"/>
            <a:chOff x="1025257" y="1410156"/>
            <a:chExt cx="1718255" cy="1083234"/>
          </a:xfrm>
        </p:grpSpPr>
        <p:sp>
          <p:nvSpPr>
            <p:cNvPr id="60" name="직사각형 59"/>
            <p:cNvSpPr/>
            <p:nvPr/>
          </p:nvSpPr>
          <p:spPr>
            <a:xfrm>
              <a:off x="1025257" y="1557286"/>
              <a:ext cx="1718255" cy="93610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CECFF"/>
              </a:solidFill>
              <a:miter lim="800000"/>
            </a:ln>
            <a:effectLst>
              <a:outerShdw dist="38100" dir="2700000" algn="tl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095916" y="1727399"/>
              <a:ext cx="1576938" cy="139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ts val="1600"/>
                </a:lnSpc>
              </a:pPr>
              <a:endParaRPr lang="ko-KR" altLang="en-US" sz="105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grpSp>
          <p:nvGrpSpPr>
            <p:cNvPr id="64" name="그룹 63"/>
            <p:cNvGrpSpPr/>
            <p:nvPr/>
          </p:nvGrpSpPr>
          <p:grpSpPr>
            <a:xfrm>
              <a:off x="1057784" y="1410156"/>
              <a:ext cx="892384" cy="294260"/>
              <a:chOff x="1075133" y="1410156"/>
              <a:chExt cx="892384" cy="294260"/>
            </a:xfrm>
          </p:grpSpPr>
          <p:sp>
            <p:nvSpPr>
              <p:cNvPr id="63" name="육각형 62"/>
              <p:cNvSpPr/>
              <p:nvPr/>
            </p:nvSpPr>
            <p:spPr>
              <a:xfrm>
                <a:off x="1075133" y="1410156"/>
                <a:ext cx="892384" cy="294260"/>
              </a:xfrm>
              <a:prstGeom prst="hexagon">
                <a:avLst>
                  <a:gd name="adj" fmla="val 29668"/>
                  <a:gd name="vf" fmla="val 115470"/>
                </a:avLst>
              </a:prstGeom>
              <a:solidFill>
                <a:srgbClr val="CCECFF"/>
              </a:solidFill>
              <a:ln w="25400">
                <a:noFill/>
                <a:miter lim="800000"/>
              </a:ln>
              <a:effectLst>
                <a:outerShdw dist="38100" dir="2700000" algn="tl" rotWithShape="0">
                  <a:schemeClr val="bg1">
                    <a:lumMod val="8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OTF 030" pitchFamily="18" charset="-127"/>
                  <a:ea typeface="210 옴니고딕OTF 030" pitchFamily="18" charset="-127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090150" y="1430328"/>
                <a:ext cx="864023" cy="2539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옴니고딕 050" panose="02020603020101020101" pitchFamily="18" charset="-127"/>
                    <a:ea typeface="210 옴니고딕 050" panose="02020603020101020101" pitchFamily="18" charset="-127"/>
                  </a:rPr>
                  <a:t>성별</a:t>
                </a:r>
              </a:p>
            </p:txBody>
          </p:sp>
        </p:grpSp>
      </p:grpSp>
      <p:grpSp>
        <p:nvGrpSpPr>
          <p:cNvPr id="96" name="그룹 95"/>
          <p:cNvGrpSpPr/>
          <p:nvPr/>
        </p:nvGrpSpPr>
        <p:grpSpPr>
          <a:xfrm>
            <a:off x="3995936" y="1461191"/>
            <a:ext cx="4032448" cy="2232248"/>
            <a:chOff x="1992248" y="2784662"/>
            <a:chExt cx="1718255" cy="1083234"/>
          </a:xfrm>
        </p:grpSpPr>
        <p:sp>
          <p:nvSpPr>
            <p:cNvPr id="91" name="직사각형 90"/>
            <p:cNvSpPr/>
            <p:nvPr/>
          </p:nvSpPr>
          <p:spPr>
            <a:xfrm>
              <a:off x="1992248" y="2931792"/>
              <a:ext cx="1718255" cy="93610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BFFA7"/>
              </a:solidFill>
              <a:miter lim="800000"/>
            </a:ln>
            <a:effectLst>
              <a:outerShdw dist="38100" dir="2700000" algn="tl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육각형 93"/>
            <p:cNvSpPr/>
            <p:nvPr/>
          </p:nvSpPr>
          <p:spPr>
            <a:xfrm>
              <a:off x="2024774" y="2784662"/>
              <a:ext cx="734552" cy="294260"/>
            </a:xfrm>
            <a:prstGeom prst="hexagon">
              <a:avLst>
                <a:gd name="adj" fmla="val 29668"/>
                <a:gd name="vf" fmla="val 115470"/>
              </a:avLst>
            </a:prstGeom>
            <a:solidFill>
              <a:srgbClr val="CBFFA7"/>
            </a:solidFill>
            <a:ln w="25400">
              <a:noFill/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OTF 030" pitchFamily="18" charset="-127"/>
                <a:ea typeface="210 옴니고딕OTF 030" pitchFamily="18" charset="-127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050257" y="2804834"/>
              <a:ext cx="709069" cy="253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연령대</a:t>
              </a:r>
            </a:p>
          </p:txBody>
        </p:sp>
      </p:grpSp>
      <p:sp>
        <p:nvSpPr>
          <p:cNvPr id="121" name="TextBox 120"/>
          <p:cNvSpPr txBox="1"/>
          <p:nvPr/>
        </p:nvSpPr>
        <p:spPr>
          <a:xfrm>
            <a:off x="905544" y="474225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err="1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따릉이의</a:t>
            </a:r>
            <a:r>
              <a:rPr lang="ko-KR" altLang="en-US" spc="600" dirty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고객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11560" y="40775"/>
            <a:ext cx="1683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기초통계분석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-41146" y="-24682"/>
            <a:ext cx="7393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effectLst>
                  <a:outerShdw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effectLst>
                <a:outerShdw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graphicFrame>
        <p:nvGraphicFramePr>
          <p:cNvPr id="4" name="차트 3"/>
          <p:cNvGraphicFramePr/>
          <p:nvPr>
            <p:extLst>
              <p:ext uri="{D42A27DB-BD31-4B8C-83A1-F6EECF244321}">
                <p14:modId xmlns:p14="http://schemas.microsoft.com/office/powerpoint/2010/main" val="4135787926"/>
              </p:ext>
            </p:extLst>
          </p:nvPr>
        </p:nvGraphicFramePr>
        <p:xfrm>
          <a:off x="1017014" y="2135286"/>
          <a:ext cx="2111896" cy="15356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차트 9"/>
          <p:cNvGraphicFramePr/>
          <p:nvPr>
            <p:extLst>
              <p:ext uri="{D42A27DB-BD31-4B8C-83A1-F6EECF244321}">
                <p14:modId xmlns:p14="http://schemas.microsoft.com/office/powerpoint/2010/main" val="3413030644"/>
              </p:ext>
            </p:extLst>
          </p:nvPr>
        </p:nvGraphicFramePr>
        <p:xfrm>
          <a:off x="3995936" y="2025980"/>
          <a:ext cx="4082682" cy="1811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28035601"/>
      </p:ext>
    </p:extLst>
  </p:cSld>
  <p:clrMapOvr>
    <a:masterClrMapping/>
  </p:clrMapOvr>
  <p:transition spd="slow">
    <p:push dir="u"/>
  </p:transition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1979</ep:Words>
  <ep:PresentationFormat>화면 슬라이드 쇼(16:9)</ep:PresentationFormat>
  <ep:Paragraphs>574</ep:Paragraphs>
  <ep:Slides>45</ep:Slides>
  <ep:Notes>8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ep:HeadingPairs>
  <ep:TitlesOfParts>
    <vt:vector size="46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2018-11-25T10:47:47.000</dcterms:created>
  <dc:creator>Owner</dc:creator>
  <cp:lastModifiedBy>Sondog</cp:lastModifiedBy>
  <dcterms:modified xsi:type="dcterms:W3CDTF">2019-03-13T12:29:45.412</dcterms:modified>
  <cp:revision>174</cp:revision>
  <dc:title>PowerPoint 프레젠테이션</dc:title>
  <cp:version/>
</cp:coreProperties>
</file>